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7" r:id="rId3"/>
    <p:sldId id="268" r:id="rId4"/>
    <p:sldId id="269" r:id="rId5"/>
    <p:sldId id="270" r:id="rId6"/>
    <p:sldId id="271" r:id="rId7"/>
    <p:sldId id="273" r:id="rId8"/>
    <p:sldId id="272" r:id="rId9"/>
    <p:sldId id="274" r:id="rId10"/>
    <p:sldId id="280" r:id="rId11"/>
    <p:sldId id="276" r:id="rId12"/>
    <p:sldId id="277" r:id="rId13"/>
    <p:sldId id="278" r:id="rId14"/>
    <p:sldId id="279" r:id="rId15"/>
    <p:sldId id="275" r:id="rId16"/>
    <p:sldId id="256" r:id="rId17"/>
    <p:sldId id="257" r:id="rId18"/>
    <p:sldId id="259" r:id="rId19"/>
    <p:sldId id="258" r:id="rId20"/>
    <p:sldId id="260" r:id="rId21"/>
    <p:sldId id="261" r:id="rId22"/>
    <p:sldId id="262" r:id="rId23"/>
    <p:sldId id="263" r:id="rId24"/>
    <p:sldId id="265" r:id="rId25"/>
    <p:sldId id="26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956" y="4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89FB53-044C-40F8-BB71-147AADBD79DF}"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AF341-698D-4286-8446-89759F960A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9FB53-044C-40F8-BB71-147AADBD79DF}"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AF341-698D-4286-8446-89759F960A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9FB53-044C-40F8-BB71-147AADBD79DF}"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AF341-698D-4286-8446-89759F960A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9FB53-044C-40F8-BB71-147AADBD79DF}"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AF341-698D-4286-8446-89759F960A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89FB53-044C-40F8-BB71-147AADBD79DF}"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AF341-698D-4286-8446-89759F960A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89FB53-044C-40F8-BB71-147AADBD79DF}" type="datetimeFigureOut">
              <a:rPr lang="en-US" smtClean="0"/>
              <a:pPr/>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AF341-698D-4286-8446-89759F960A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89FB53-044C-40F8-BB71-147AADBD79DF}" type="datetimeFigureOut">
              <a:rPr lang="en-US" smtClean="0"/>
              <a:pPr/>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7AF341-698D-4286-8446-89759F960A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89FB53-044C-40F8-BB71-147AADBD79DF}" type="datetimeFigureOut">
              <a:rPr lang="en-US" smtClean="0"/>
              <a:pPr/>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7AF341-698D-4286-8446-89759F960A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9FB53-044C-40F8-BB71-147AADBD79DF}" type="datetimeFigureOut">
              <a:rPr lang="en-US" smtClean="0"/>
              <a:pPr/>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7AF341-698D-4286-8446-89759F960A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89FB53-044C-40F8-BB71-147AADBD79DF}" type="datetimeFigureOut">
              <a:rPr lang="en-US" smtClean="0"/>
              <a:pPr/>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AF341-698D-4286-8446-89759F960A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89FB53-044C-40F8-BB71-147AADBD79DF}" type="datetimeFigureOut">
              <a:rPr lang="en-US" smtClean="0"/>
              <a:pPr/>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AF341-698D-4286-8446-89759F960A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9FB53-044C-40F8-BB71-147AADBD79DF}" type="datetimeFigureOut">
              <a:rPr lang="en-US" smtClean="0"/>
              <a:pPr/>
              <a:t>11/2/2016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AF341-698D-4286-8446-89759F960A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upload.wikimedia.org/wikipedia/commons/b/bf/Jerusalem_Ugglan_1.jpg"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upload.wikimedia.org/wikipedia/commons/0/0a/Tissot_Solomon_Dedicates_the_Temple_at_Jerusalem.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upload.wikimedia.org/wikipedia/commons/b/b7/Francesco_Hayez_017.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jpeg"/><Relationship Id="rId2" Type="http://schemas.openxmlformats.org/officeDocument/2006/relationships/hyperlink" Target="http://haamnews.files.wordpress.com/2011/11/kristallnacht-e1320887089455.png" TargetMode="External"/><Relationship Id="rId1" Type="http://schemas.openxmlformats.org/officeDocument/2006/relationships/slideLayout" Target="../slideLayouts/slideLayout7.xml"/><Relationship Id="rId6" Type="http://schemas.openxmlformats.org/officeDocument/2006/relationships/hyperlink" Target="//upload.wikimedia.org/wikipedia/commons/c/ce/Synagogue_Eisenach_burning-_Nov_1938.jpg" TargetMode="External"/><Relationship Id="rId5" Type="http://schemas.openxmlformats.org/officeDocument/2006/relationships/image" Target="../media/image27.jpeg"/><Relationship Id="rId4" Type="http://schemas.openxmlformats.org/officeDocument/2006/relationships/hyperlink" Target="http://en.wikipedia.org/wiki/File:1938_Interior_of_Berlin_synagogue_after_Kristallnacht.jp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commons/6/6a/Mona_Lisa.jpg"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upload.wikimedia.org/wikipedia/en/f/f4/The_Scream.jpg"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fi.wikipedia.org/wiki/Tiedosto:8c76716ff41d2c685274a975d8909e64.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s6.wikiart.org/images/michelangelo/the-prophet-isaiah-1509.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blue sky dsc03155 wp Blue Sky Background Image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304800" y="1219200"/>
            <a:ext cx="8534400" cy="4585871"/>
          </a:xfrm>
          <a:prstGeom prst="rect">
            <a:avLst/>
          </a:prstGeom>
          <a:noFill/>
        </p:spPr>
        <p:txBody>
          <a:bodyPr wrap="square" rtlCol="0">
            <a:spAutoFit/>
          </a:bodyPr>
          <a:lstStyle/>
          <a:p>
            <a:r>
              <a:rPr lang="en-US" sz="4400" u="sng" dirty="0" smtClean="0">
                <a:latin typeface="Georgia" pitchFamily="18" charset="0"/>
              </a:rPr>
              <a:t>Definition: </a:t>
            </a:r>
            <a:r>
              <a:rPr lang="en-US" sz="4400" dirty="0" smtClean="0">
                <a:latin typeface="Georgia" pitchFamily="18" charset="0"/>
              </a:rPr>
              <a:t>a reference within a work to something famous outside of it.</a:t>
            </a:r>
          </a:p>
          <a:p>
            <a:endParaRPr lang="en-US" sz="4000" dirty="0" smtClean="0">
              <a:latin typeface="Georgia" pitchFamily="18" charset="0"/>
            </a:endParaRPr>
          </a:p>
          <a:p>
            <a:r>
              <a:rPr lang="en-US" sz="4000" u="sng" dirty="0" smtClean="0">
                <a:latin typeface="Georgia" pitchFamily="18" charset="0"/>
              </a:rPr>
              <a:t>Purpose: </a:t>
            </a:r>
            <a:r>
              <a:rPr lang="en-US" sz="4000" dirty="0" smtClean="0">
                <a:latin typeface="Georgia" pitchFamily="18" charset="0"/>
              </a:rPr>
              <a:t>Lets audience understand new information</a:t>
            </a:r>
            <a:r>
              <a:rPr lang="en-US" sz="4000" dirty="0">
                <a:latin typeface="Georgia" pitchFamily="18" charset="0"/>
              </a:rPr>
              <a:t> </a:t>
            </a:r>
            <a:r>
              <a:rPr lang="en-US" sz="4000" dirty="0" smtClean="0">
                <a:latin typeface="Georgia" pitchFamily="18" charset="0"/>
              </a:rPr>
              <a:t>by connecting it to something they know.</a:t>
            </a:r>
            <a:endParaRPr lang="en-US" sz="2800" dirty="0"/>
          </a:p>
        </p:txBody>
      </p:sp>
      <p:sp>
        <p:nvSpPr>
          <p:cNvPr id="4" name="Rectangle 3"/>
          <p:cNvSpPr/>
          <p:nvPr/>
        </p:nvSpPr>
        <p:spPr>
          <a:xfrm>
            <a:off x="457200" y="304800"/>
            <a:ext cx="3581400" cy="769441"/>
          </a:xfrm>
          <a:prstGeom prst="rect">
            <a:avLst/>
          </a:prstGeom>
        </p:spPr>
        <p:txBody>
          <a:bodyPr wrap="square">
            <a:spAutoFit/>
          </a:bodyPr>
          <a:lstStyle/>
          <a:p>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Georgia" pitchFamily="18" charset="0"/>
              </a:rPr>
              <a:t>Allusion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rophet isaiah sist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68" y="0"/>
            <a:ext cx="92675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02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agreetosee.com/wp-content/uploads/2013/07/get-a-war-jo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657"/>
            <a:ext cx="4820502" cy="689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123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uki16.files.wordpress.com/2010/10/rationing-of-course-i-ca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8823"/>
            <a:ext cx="5029200" cy="686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065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umbc.edu/che/tahlessons/lesson_images/historylabs/In_What_Ways_Were_Women's_Contributions_in_Industries_Valued_Before,_During,_and_After_World_War_II.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4382"/>
            <a:ext cx="4495800" cy="6833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861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vphibbswomensroles.files.wordpress.com/2014/11/dothejobheleftbehind.jpg?w=194&amp;h=3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4343400" cy="6716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5998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0"/>
            <a:ext cx="9753600"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494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Jerusalem Ugglan 1.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TextBox 4"/>
          <p:cNvSpPr txBox="1"/>
          <p:nvPr/>
        </p:nvSpPr>
        <p:spPr>
          <a:xfrm>
            <a:off x="533400" y="381000"/>
            <a:ext cx="39624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latin typeface="Georgia" pitchFamily="18" charset="0"/>
              </a:rPr>
              <a:t>“I ran to the synagogue to weep over the destruction of the Temple.” (14)</a:t>
            </a:r>
            <a:endParaRPr lang="en-US" sz="2400" dirty="0">
              <a:latin typeface="Georg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Tissot Solomon Dedicates the Temple at Jerusalem.jpg">
            <a:hlinkClick r:id="rId2"/>
          </p:cNvPr>
          <p:cNvPicPr>
            <a:picLocks noChangeAspect="1" noChangeArrowheads="1"/>
          </p:cNvPicPr>
          <p:nvPr/>
        </p:nvPicPr>
        <p:blipFill>
          <a:blip r:embed="rId3" cstate="print"/>
          <a:srcRect/>
          <a:stretch>
            <a:fillRect/>
          </a:stretch>
        </p:blipFill>
        <p:spPr bwMode="auto">
          <a:xfrm>
            <a:off x="0" y="0"/>
            <a:ext cx="5181600" cy="6869988"/>
          </a:xfrm>
          <a:prstGeom prst="rect">
            <a:avLst/>
          </a:prstGeom>
          <a:noFill/>
        </p:spPr>
      </p:pic>
      <p:sp>
        <p:nvSpPr>
          <p:cNvPr id="3" name="TextBox 2"/>
          <p:cNvSpPr txBox="1"/>
          <p:nvPr/>
        </p:nvSpPr>
        <p:spPr>
          <a:xfrm>
            <a:off x="5181600" y="0"/>
            <a:ext cx="3962400" cy="7294305"/>
          </a:xfrm>
          <a:prstGeom prst="rect">
            <a:avLst/>
          </a:prstGeom>
          <a:noFill/>
        </p:spPr>
        <p:txBody>
          <a:bodyPr wrap="square" rtlCol="0">
            <a:spAutoFit/>
          </a:bodyPr>
          <a:lstStyle/>
          <a:p>
            <a:r>
              <a:rPr lang="en-US" sz="2400" dirty="0" smtClean="0">
                <a:latin typeface="Georgia" pitchFamily="18" charset="0"/>
              </a:rPr>
              <a:t>This references </a:t>
            </a:r>
            <a:r>
              <a:rPr lang="en-US" sz="2400" b="1" u="sng" dirty="0" smtClean="0">
                <a:latin typeface="Georgia" pitchFamily="18" charset="0"/>
              </a:rPr>
              <a:t>King Solomon’s Temple </a:t>
            </a:r>
            <a:r>
              <a:rPr lang="en-US" sz="2400" dirty="0" smtClean="0">
                <a:latin typeface="Georgia" pitchFamily="18" charset="0"/>
              </a:rPr>
              <a:t>built in Judea, the Kingdom of the Jews.</a:t>
            </a:r>
          </a:p>
          <a:p>
            <a:endParaRPr lang="en-US" sz="2400" dirty="0">
              <a:latin typeface="Georgia" pitchFamily="18" charset="0"/>
            </a:endParaRPr>
          </a:p>
          <a:p>
            <a:r>
              <a:rPr lang="en-US" sz="2400" dirty="0" smtClean="0">
                <a:latin typeface="Georgia" pitchFamily="18" charset="0"/>
              </a:rPr>
              <a:t>Today, Judea would be present day Israel, including the city of Jerusalem. This is considered the </a:t>
            </a:r>
            <a:r>
              <a:rPr lang="en-US" sz="2400" b="1" u="sng" dirty="0" smtClean="0">
                <a:latin typeface="Georgia" pitchFamily="18" charset="0"/>
              </a:rPr>
              <a:t>Jewish holy land</a:t>
            </a:r>
            <a:r>
              <a:rPr lang="en-US" sz="2400" dirty="0" smtClean="0">
                <a:latin typeface="Georgia" pitchFamily="18" charset="0"/>
              </a:rPr>
              <a:t>.</a:t>
            </a:r>
          </a:p>
          <a:p>
            <a:endParaRPr lang="en-US" sz="2400" dirty="0">
              <a:latin typeface="Georgia" pitchFamily="18" charset="0"/>
            </a:endParaRPr>
          </a:p>
          <a:p>
            <a:r>
              <a:rPr lang="en-US" sz="2400" dirty="0" smtClean="0">
                <a:latin typeface="Georgia" pitchFamily="18" charset="0"/>
              </a:rPr>
              <a:t>Solomon built the grand temple as a place for his people to worship.</a:t>
            </a:r>
          </a:p>
          <a:p>
            <a:endParaRPr lang="en-US" sz="2400" dirty="0">
              <a:latin typeface="Georgia" pitchFamily="18" charset="0"/>
            </a:endParaRPr>
          </a:p>
          <a:p>
            <a:r>
              <a:rPr lang="en-US" sz="2400" dirty="0" smtClean="0">
                <a:latin typeface="Georgia" pitchFamily="18" charset="0"/>
              </a:rPr>
              <a:t>It was dedicated to Yahweh, the Hebrew term for God. </a:t>
            </a:r>
          </a:p>
          <a:p>
            <a:endParaRPr lang="en-US" dirty="0"/>
          </a:p>
          <a:p>
            <a:endParaRPr lang="en-US" dirty="0"/>
          </a:p>
        </p:txBody>
      </p:sp>
      <p:sp>
        <p:nvSpPr>
          <p:cNvPr id="4" name="TextBox 3"/>
          <p:cNvSpPr txBox="1"/>
          <p:nvPr/>
        </p:nvSpPr>
        <p:spPr>
          <a:xfrm>
            <a:off x="381000" y="457200"/>
            <a:ext cx="1398140"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smtClean="0">
                <a:latin typeface="Georgia" pitchFamily="18" charset="0"/>
              </a:rPr>
              <a:t>Solomon</a:t>
            </a:r>
            <a:endParaRPr lang="en-US" sz="2400" dirty="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build-a-beard.com/storage/post-images/babylonians-5.jpg?__SQUARESPACE_CACHEVERSION=1331732127144"/>
          <p:cNvPicPr>
            <a:picLocks noChangeAspect="1" noChangeArrowheads="1"/>
          </p:cNvPicPr>
          <p:nvPr/>
        </p:nvPicPr>
        <p:blipFill>
          <a:blip r:embed="rId2" cstate="print"/>
          <a:srcRect/>
          <a:stretch>
            <a:fillRect/>
          </a:stretch>
        </p:blipFill>
        <p:spPr bwMode="auto">
          <a:xfrm>
            <a:off x="0" y="0"/>
            <a:ext cx="5715000" cy="6858000"/>
          </a:xfrm>
          <a:prstGeom prst="rect">
            <a:avLst/>
          </a:prstGeom>
          <a:noFill/>
        </p:spPr>
      </p:pic>
      <p:sp>
        <p:nvSpPr>
          <p:cNvPr id="3" name="TextBox 2"/>
          <p:cNvSpPr txBox="1"/>
          <p:nvPr/>
        </p:nvSpPr>
        <p:spPr>
          <a:xfrm>
            <a:off x="5715000" y="0"/>
            <a:ext cx="3429000" cy="6555641"/>
          </a:xfrm>
          <a:prstGeom prst="rect">
            <a:avLst/>
          </a:prstGeom>
          <a:noFill/>
        </p:spPr>
        <p:txBody>
          <a:bodyPr wrap="square" rtlCol="0">
            <a:spAutoFit/>
          </a:bodyPr>
          <a:lstStyle/>
          <a:p>
            <a:r>
              <a:rPr lang="en-US" sz="2000" dirty="0" smtClean="0">
                <a:latin typeface="Georgia" pitchFamily="18" charset="0"/>
              </a:rPr>
              <a:t>400 years after the temple was built, Nebuchadnezzar, a Babylonian king, invaded Judea.</a:t>
            </a:r>
          </a:p>
          <a:p>
            <a:endParaRPr lang="en-US" sz="2000" dirty="0">
              <a:latin typeface="Georgia" pitchFamily="18" charset="0"/>
            </a:endParaRPr>
          </a:p>
          <a:p>
            <a:r>
              <a:rPr lang="en-US" sz="2000" dirty="0" smtClean="0">
                <a:latin typeface="Georgia" pitchFamily="18" charset="0"/>
              </a:rPr>
              <a:t>Nebuchadnezzar burns Solomon’s temple and exiled the Jews from their holy land. This is known in the Jewish faith as the Exile of Providence.</a:t>
            </a:r>
          </a:p>
          <a:p>
            <a:endParaRPr lang="en-US" sz="2000" dirty="0">
              <a:latin typeface="Georgia" pitchFamily="18" charset="0"/>
            </a:endParaRPr>
          </a:p>
          <a:p>
            <a:r>
              <a:rPr lang="en-US" sz="2000" dirty="0" smtClean="0">
                <a:latin typeface="Georgia" pitchFamily="18" charset="0"/>
              </a:rPr>
              <a:t>Providence is defined as God’s care of all living creatures on Earth.</a:t>
            </a:r>
          </a:p>
          <a:p>
            <a:endParaRPr lang="en-US" sz="2000" dirty="0">
              <a:latin typeface="Georgia" pitchFamily="18" charset="0"/>
            </a:endParaRPr>
          </a:p>
          <a:p>
            <a:r>
              <a:rPr lang="en-US" sz="2000" dirty="0" smtClean="0">
                <a:latin typeface="Georgia" pitchFamily="18" charset="0"/>
              </a:rPr>
              <a:t>“You could hear told of the Exile of Providence, who, according to the Cabbala, awaits his deliverance in that of man.” (13)</a:t>
            </a:r>
            <a:endParaRPr lang="en-US" sz="2000" dirty="0">
              <a:latin typeface="Georgia" pitchFamily="18" charset="0"/>
            </a:endParaRPr>
          </a:p>
        </p:txBody>
      </p:sp>
      <p:sp>
        <p:nvSpPr>
          <p:cNvPr id="4" name="TextBox 3"/>
          <p:cNvSpPr txBox="1"/>
          <p:nvPr/>
        </p:nvSpPr>
        <p:spPr>
          <a:xfrm>
            <a:off x="228600" y="304800"/>
            <a:ext cx="25908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latin typeface="Georgia" pitchFamily="18" charset="0"/>
              </a:rPr>
              <a:t>Nebuchadnezzar</a:t>
            </a:r>
            <a:endParaRPr lang="en-US" sz="2400" dirty="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ile:Francesco Hayez 017.jpg">
            <a:hlinkClick r:id="rId2"/>
          </p:cNvPr>
          <p:cNvPicPr>
            <a:picLocks noChangeAspect="1" noChangeArrowheads="1"/>
          </p:cNvPicPr>
          <p:nvPr/>
        </p:nvPicPr>
        <p:blipFill>
          <a:blip r:embed="rId3" cstate="print"/>
          <a:srcRect/>
          <a:stretch>
            <a:fillRect/>
          </a:stretch>
        </p:blipFill>
        <p:spPr bwMode="auto">
          <a:xfrm>
            <a:off x="0" y="0"/>
            <a:ext cx="937846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blue sky dsc03155 wp Blue Sky Background Image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304800" y="1219200"/>
            <a:ext cx="8534400"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Georgia" panose="02040502050405020303" pitchFamily="18" charset="0"/>
              </a:rPr>
              <a:t>Your </a:t>
            </a:r>
            <a:r>
              <a:rPr lang="en-US" sz="2800" dirty="0">
                <a:latin typeface="Georgia" panose="02040502050405020303" pitchFamily="18" charset="0"/>
              </a:rPr>
              <a:t>backyard is a </a:t>
            </a:r>
            <a:r>
              <a:rPr lang="en-US" sz="2800" u="sng" dirty="0">
                <a:latin typeface="Georgia" panose="02040502050405020303" pitchFamily="18" charset="0"/>
              </a:rPr>
              <a:t>Garden of Eden</a:t>
            </a:r>
            <a:r>
              <a:rPr lang="en-US" sz="2800" dirty="0">
                <a:latin typeface="Georgia" panose="02040502050405020303" pitchFamily="18" charset="0"/>
              </a:rPr>
              <a:t>. (Biblical allusion)</a:t>
            </a:r>
            <a:endParaRPr lang="en-US" sz="2800" dirty="0" smtClean="0">
              <a:latin typeface="Georgia" pitchFamily="18" charset="0"/>
            </a:endParaRPr>
          </a:p>
          <a:p>
            <a:pPr marL="457200" indent="-457200">
              <a:buFont typeface="Arial" panose="020B0604020202020204" pitchFamily="34" charset="0"/>
              <a:buChar char="•"/>
            </a:pPr>
            <a:r>
              <a:rPr lang="en-US" sz="2800" dirty="0" smtClean="0">
                <a:latin typeface="Georgia" pitchFamily="18" charset="0"/>
              </a:rPr>
              <a:t>You're </a:t>
            </a:r>
            <a:r>
              <a:rPr lang="en-US" sz="2800" dirty="0">
                <a:latin typeface="Georgia" panose="02040502050405020303" pitchFamily="18" charset="0"/>
              </a:rPr>
              <a:t>a regular </a:t>
            </a:r>
            <a:r>
              <a:rPr lang="en-US" sz="2800" u="sng" dirty="0">
                <a:latin typeface="Georgia" panose="02040502050405020303" pitchFamily="18" charset="0"/>
              </a:rPr>
              <a:t>Einstein</a:t>
            </a:r>
            <a:r>
              <a:rPr lang="en-US" sz="2800" dirty="0">
                <a:latin typeface="Georgia" panose="02040502050405020303" pitchFamily="18" charset="0"/>
              </a:rPr>
              <a:t>. (allusion to a historical figure</a:t>
            </a:r>
            <a:r>
              <a:rPr lang="en-US" sz="2800" dirty="0" smtClean="0">
                <a:latin typeface="Georgia" panose="02040502050405020303" pitchFamily="18" charset="0"/>
              </a:rPr>
              <a:t>)</a:t>
            </a:r>
          </a:p>
          <a:p>
            <a:pPr marL="457200" indent="-457200">
              <a:buFont typeface="Arial" panose="020B0604020202020204" pitchFamily="34" charset="0"/>
              <a:buChar char="•"/>
            </a:pPr>
            <a:r>
              <a:rPr lang="en-US" sz="2800" dirty="0">
                <a:latin typeface="Georgia" panose="02040502050405020303" pitchFamily="18" charset="0"/>
              </a:rPr>
              <a:t> When your parents learn about your new plan to raise money, it's going to sink like </a:t>
            </a:r>
            <a:r>
              <a:rPr lang="en-US" sz="2800" dirty="0" err="1">
                <a:latin typeface="Georgia" panose="02040502050405020303" pitchFamily="18" charset="0"/>
              </a:rPr>
              <a:t>the</a:t>
            </a:r>
            <a:r>
              <a:rPr lang="en-US" sz="2800" u="sng" dirty="0" err="1">
                <a:latin typeface="Georgia" panose="02040502050405020303" pitchFamily="18" charset="0"/>
              </a:rPr>
              <a:t>Titanic</a:t>
            </a:r>
            <a:r>
              <a:rPr lang="en-US" sz="2800" u="sng" dirty="0">
                <a:latin typeface="Georgia" panose="02040502050405020303" pitchFamily="18" charset="0"/>
              </a:rPr>
              <a:t>.</a:t>
            </a:r>
            <a:r>
              <a:rPr lang="en-US" sz="2800" dirty="0">
                <a:latin typeface="Georgia" panose="02040502050405020303" pitchFamily="18" charset="0"/>
              </a:rPr>
              <a:t> (allusion to a historical event</a:t>
            </a:r>
            <a:r>
              <a:rPr lang="en-US" sz="2800" dirty="0" smtClean="0">
                <a:latin typeface="Georgia" panose="02040502050405020303" pitchFamily="18" charset="0"/>
              </a:rPr>
              <a:t>)</a:t>
            </a:r>
          </a:p>
          <a:p>
            <a:pPr marL="457200" indent="-457200">
              <a:buFont typeface="Arial" panose="020B0604020202020204" pitchFamily="34" charset="0"/>
              <a:buChar char="•"/>
            </a:pPr>
            <a:r>
              <a:rPr lang="en-US" sz="2800" dirty="0" smtClean="0">
                <a:latin typeface="Georgia" panose="02040502050405020303" pitchFamily="18" charset="0"/>
              </a:rPr>
              <a:t>Don't </a:t>
            </a:r>
            <a:r>
              <a:rPr lang="en-US" sz="2800" dirty="0">
                <a:latin typeface="Georgia" panose="02040502050405020303" pitchFamily="18" charset="0"/>
              </a:rPr>
              <a:t>be a </a:t>
            </a:r>
            <a:r>
              <a:rPr lang="en-US" sz="2800" u="sng" dirty="0">
                <a:latin typeface="Georgia" panose="02040502050405020303" pitchFamily="18" charset="0"/>
              </a:rPr>
              <a:t>Scrooge</a:t>
            </a:r>
            <a:r>
              <a:rPr lang="en-US" sz="2800" dirty="0">
                <a:latin typeface="Georgia" panose="02040502050405020303" pitchFamily="18" charset="0"/>
              </a:rPr>
              <a:t>! (reference to A Christmas Carol by Charles Dickens</a:t>
            </a:r>
            <a:r>
              <a:rPr lang="en-US" sz="2800" dirty="0" smtClean="0">
                <a:latin typeface="Georgia" panose="02040502050405020303" pitchFamily="18" charset="0"/>
              </a:rPr>
              <a:t>)</a:t>
            </a:r>
          </a:p>
          <a:p>
            <a:pPr marL="457200" indent="-457200">
              <a:buFont typeface="Arial" panose="020B0604020202020204" pitchFamily="34" charset="0"/>
              <a:buChar char="•"/>
            </a:pPr>
            <a:r>
              <a:rPr lang="en-US" sz="2800" dirty="0" smtClean="0">
                <a:latin typeface="Georgia" panose="02040502050405020303" pitchFamily="18" charset="0"/>
              </a:rPr>
              <a:t>Potato </a:t>
            </a:r>
            <a:r>
              <a:rPr lang="en-US" sz="2800" dirty="0">
                <a:latin typeface="Georgia" panose="02040502050405020303" pitchFamily="18" charset="0"/>
              </a:rPr>
              <a:t>chips are my diet's </a:t>
            </a:r>
            <a:r>
              <a:rPr lang="en-US" sz="2800" u="sng" dirty="0">
                <a:latin typeface="Georgia" panose="02040502050405020303" pitchFamily="18" charset="0"/>
              </a:rPr>
              <a:t>Achilles heel</a:t>
            </a:r>
            <a:r>
              <a:rPr lang="en-US" sz="2800" dirty="0">
                <a:latin typeface="Georgia" panose="02040502050405020303" pitchFamily="18" charset="0"/>
              </a:rPr>
              <a:t>. (reference to Achilles in </a:t>
            </a:r>
            <a:r>
              <a:rPr lang="en-US" sz="2800" dirty="0" smtClean="0">
                <a:latin typeface="Georgia" panose="02040502050405020303" pitchFamily="18" charset="0"/>
              </a:rPr>
              <a:t>Greek mythology</a:t>
            </a:r>
            <a:r>
              <a:rPr lang="en-US" sz="2800" dirty="0">
                <a:latin typeface="Georgia" panose="02040502050405020303" pitchFamily="18" charset="0"/>
              </a:rPr>
              <a:t>)</a:t>
            </a:r>
          </a:p>
        </p:txBody>
      </p:sp>
      <p:sp>
        <p:nvSpPr>
          <p:cNvPr id="4" name="Rectangle 3"/>
          <p:cNvSpPr/>
          <p:nvPr/>
        </p:nvSpPr>
        <p:spPr>
          <a:xfrm>
            <a:off x="495300" y="29757"/>
            <a:ext cx="8153400" cy="1200329"/>
          </a:xfrm>
          <a:prstGeom prst="rect">
            <a:avLst/>
          </a:prstGeom>
        </p:spPr>
        <p:txBody>
          <a:bodyPr wrap="square">
            <a:spAutoFit/>
          </a:bodyPr>
          <a:lstStyle/>
          <a:p>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Georgia" pitchFamily="18" charset="0"/>
              </a:rPr>
              <a:t>Allusion: Explain what they are adding…</a:t>
            </a:r>
          </a:p>
        </p:txBody>
      </p:sp>
    </p:spTree>
    <p:extLst>
      <p:ext uri="{BB962C8B-B14F-4D97-AF65-F5344CB8AC3E}">
        <p14:creationId xmlns:p14="http://schemas.microsoft.com/office/powerpoint/2010/main" val="79875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www.biblewalks.com/PhotosShtickgold/MarSaba1.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 name="TextBox 2"/>
          <p:cNvSpPr txBox="1"/>
          <p:nvPr/>
        </p:nvSpPr>
        <p:spPr>
          <a:xfrm>
            <a:off x="304800" y="228600"/>
            <a:ext cx="8382000" cy="6432530"/>
          </a:xfrm>
          <a:prstGeom prst="rect">
            <a:avLst/>
          </a:prstGeom>
          <a:noFill/>
        </p:spPr>
        <p:txBody>
          <a:bodyPr wrap="square" rtlCol="0">
            <a:spAutoFit/>
          </a:bodyPr>
          <a:lstStyle/>
          <a:p>
            <a:r>
              <a:rPr lang="en-US" sz="2800" dirty="0" smtClean="0">
                <a:latin typeface="Georgia" pitchFamily="18" charset="0"/>
              </a:rPr>
              <a:t>After the destruction of the temple and their exile, Jews have been in battle to reclaim their holy land. </a:t>
            </a:r>
            <a:r>
              <a:rPr lang="en-US" sz="2800" dirty="0">
                <a:latin typeface="Georgia" pitchFamily="18" charset="0"/>
              </a:rPr>
              <a:t> </a:t>
            </a:r>
            <a:r>
              <a:rPr lang="en-US" sz="2800" dirty="0" smtClean="0">
                <a:latin typeface="Georgia" pitchFamily="18" charset="0"/>
              </a:rPr>
              <a:t>This </a:t>
            </a:r>
            <a:r>
              <a:rPr lang="en-US" sz="2800" b="1" u="sng" dirty="0" smtClean="0">
                <a:latin typeface="Georgia" pitchFamily="18" charset="0"/>
              </a:rPr>
              <a:t>conflict still exists today over Jerusalem </a:t>
            </a:r>
            <a:r>
              <a:rPr lang="en-US" sz="2800" dirty="0" smtClean="0">
                <a:latin typeface="Georgia" pitchFamily="18" charset="0"/>
              </a:rPr>
              <a:t>as Jewish, Christian, and Islamic worshippers still fight over the city.</a:t>
            </a:r>
          </a:p>
          <a:p>
            <a:endParaRPr lang="en-US" sz="2800" dirty="0">
              <a:latin typeface="Georgia" pitchFamily="18" charset="0"/>
            </a:endParaRPr>
          </a:p>
          <a:p>
            <a:r>
              <a:rPr lang="en-US" sz="2800" dirty="0" smtClean="0">
                <a:latin typeface="Georgia" pitchFamily="18" charset="0"/>
              </a:rPr>
              <a:t>The Jews have been literally exiled from their land over time, but the term “Exile of Providence” has come </a:t>
            </a:r>
            <a:r>
              <a:rPr lang="en-US" sz="2800" b="1" u="sng" dirty="0" smtClean="0">
                <a:latin typeface="Georgia" pitchFamily="18" charset="0"/>
              </a:rPr>
              <a:t>to be very metaphorical for the Jewish faith</a:t>
            </a:r>
            <a:r>
              <a:rPr lang="en-US" sz="2800" dirty="0" smtClean="0">
                <a:latin typeface="Georgia" pitchFamily="18" charset="0"/>
              </a:rPr>
              <a:t>.</a:t>
            </a:r>
          </a:p>
          <a:p>
            <a:endParaRPr lang="en-US" sz="2800" dirty="0">
              <a:latin typeface="Georgia" pitchFamily="18" charset="0"/>
            </a:endParaRPr>
          </a:p>
          <a:p>
            <a:r>
              <a:rPr lang="en-US" sz="2800" dirty="0" smtClean="0">
                <a:latin typeface="Georgia" pitchFamily="18" charset="0"/>
              </a:rPr>
              <a:t>At the time </a:t>
            </a:r>
            <a:r>
              <a:rPr lang="en-US" sz="2800" dirty="0" err="1" smtClean="0">
                <a:latin typeface="Georgia" pitchFamily="18" charset="0"/>
              </a:rPr>
              <a:t>Elie</a:t>
            </a:r>
            <a:r>
              <a:rPr lang="en-US" sz="2800" dirty="0" smtClean="0">
                <a:latin typeface="Georgia" pitchFamily="18" charset="0"/>
              </a:rPr>
              <a:t> is growing up, the Exile of Providence has come to stand for a metaphorical separation from </a:t>
            </a:r>
            <a:r>
              <a:rPr lang="en-US" sz="2800" dirty="0" smtClean="0">
                <a:latin typeface="Georgia" pitchFamily="18" charset="0"/>
              </a:rPr>
              <a:t>God.</a:t>
            </a:r>
            <a:endParaRPr lang="en-US" sz="2800" dirty="0" smtClean="0">
              <a:latin typeface="Georgia" pitchFamily="18" charset="0"/>
            </a:endParaRPr>
          </a:p>
          <a:p>
            <a:endParaRPr lang="en-US" sz="2000" dirty="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biblewalks.com/PhotosShtickgold/MarSaba1.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 name="TextBox 2"/>
          <p:cNvSpPr txBox="1"/>
          <p:nvPr/>
        </p:nvSpPr>
        <p:spPr>
          <a:xfrm>
            <a:off x="304800" y="228600"/>
            <a:ext cx="8382000" cy="5139869"/>
          </a:xfrm>
          <a:prstGeom prst="rect">
            <a:avLst/>
          </a:prstGeom>
          <a:noFill/>
        </p:spPr>
        <p:txBody>
          <a:bodyPr wrap="square" rtlCol="0">
            <a:spAutoFit/>
          </a:bodyPr>
          <a:lstStyle/>
          <a:p>
            <a:r>
              <a:rPr lang="en-US" sz="2800" dirty="0" smtClean="0">
                <a:latin typeface="Georgia" pitchFamily="18" charset="0"/>
              </a:rPr>
              <a:t>Jews believe that upon the coming of the Messiah (which is not Jesus), they will once again close this distance that exists between them and God and be holy once more.</a:t>
            </a:r>
          </a:p>
          <a:p>
            <a:endParaRPr lang="en-US" sz="2800" dirty="0" smtClean="0">
              <a:latin typeface="Georgia" pitchFamily="18" charset="0"/>
            </a:endParaRPr>
          </a:p>
          <a:p>
            <a:r>
              <a:rPr lang="en-US" sz="2800" dirty="0" smtClean="0">
                <a:latin typeface="Georgia" pitchFamily="18" charset="0"/>
              </a:rPr>
              <a:t>It is also foretold that when the Messiah comes, the Jews will once again take over Judea, rebuild Solomon’s temple even grander than it was before, and be stronger in their faith.</a:t>
            </a:r>
          </a:p>
          <a:p>
            <a:endParaRPr lang="en-US" sz="2800" dirty="0">
              <a:latin typeface="Georgia" pitchFamily="18" charset="0"/>
            </a:endParaRPr>
          </a:p>
          <a:p>
            <a:r>
              <a:rPr lang="en-US" sz="2800" dirty="0" smtClean="0">
                <a:latin typeface="Georgia" pitchFamily="18" charset="0"/>
              </a:rPr>
              <a:t>So how does the allusion add to the memoir, </a:t>
            </a:r>
            <a:r>
              <a:rPr lang="en-US" sz="2800" i="1" dirty="0" smtClean="0">
                <a:latin typeface="Georgia" pitchFamily="18" charset="0"/>
              </a:rPr>
              <a:t>Night</a:t>
            </a:r>
            <a:r>
              <a:rPr lang="en-US" sz="2800" dirty="0" smtClean="0">
                <a:latin typeface="Georgia" pitchFamily="18" charset="0"/>
              </a:rPr>
              <a:t>?</a:t>
            </a:r>
          </a:p>
          <a:p>
            <a:endParaRPr lang="en-US" sz="2000" dirty="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ecember 13, 1941, Deportation of Jews from Muenster, Germany, to the Riga Ghetto, Latvia"/>
          <p:cNvPicPr>
            <a:picLocks noChangeAspect="1" noChangeArrowheads="1"/>
          </p:cNvPicPr>
          <p:nvPr/>
        </p:nvPicPr>
        <p:blipFill>
          <a:blip r:embed="rId2" cstate="print"/>
          <a:srcRect/>
          <a:stretch>
            <a:fillRect/>
          </a:stretch>
        </p:blipFill>
        <p:spPr bwMode="auto">
          <a:xfrm>
            <a:off x="0" y="0"/>
            <a:ext cx="9690650"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red's synagogue on Fasanenstrasse burning">
            <a:hlinkClick r:id="rId2"/>
          </p:cNvPr>
          <p:cNvPicPr>
            <a:picLocks noChangeAspect="1" noChangeArrowheads="1"/>
          </p:cNvPicPr>
          <p:nvPr/>
        </p:nvPicPr>
        <p:blipFill>
          <a:blip r:embed="rId3" cstate="print"/>
          <a:srcRect/>
          <a:stretch>
            <a:fillRect/>
          </a:stretch>
        </p:blipFill>
        <p:spPr bwMode="auto">
          <a:xfrm>
            <a:off x="0" y="-1"/>
            <a:ext cx="9144000" cy="3848485"/>
          </a:xfrm>
          <a:prstGeom prst="rect">
            <a:avLst/>
          </a:prstGeom>
          <a:noFill/>
        </p:spPr>
      </p:pic>
      <p:pic>
        <p:nvPicPr>
          <p:cNvPr id="20484" name="Picture 4" descr="Photograph of the smashed interior of the Berlin synagogue">
            <a:hlinkClick r:id="rId4" tooltip="Photograph of the smashed interior of the Berlin synagogue"/>
          </p:cNvPr>
          <p:cNvPicPr>
            <a:picLocks noChangeAspect="1" noChangeArrowheads="1"/>
          </p:cNvPicPr>
          <p:nvPr/>
        </p:nvPicPr>
        <p:blipFill>
          <a:blip r:embed="rId5" cstate="print"/>
          <a:srcRect/>
          <a:stretch>
            <a:fillRect/>
          </a:stretch>
        </p:blipFill>
        <p:spPr bwMode="auto">
          <a:xfrm>
            <a:off x="0" y="3810000"/>
            <a:ext cx="4267200" cy="3050258"/>
          </a:xfrm>
          <a:prstGeom prst="rect">
            <a:avLst/>
          </a:prstGeom>
          <a:noFill/>
        </p:spPr>
      </p:pic>
      <p:pic>
        <p:nvPicPr>
          <p:cNvPr id="20486" name="Picture 6" descr="File:Synagogue Eisenach burning- Nov 1938.jpg">
            <a:hlinkClick r:id="rId6"/>
          </p:cNvPr>
          <p:cNvPicPr>
            <a:picLocks noChangeAspect="1" noChangeArrowheads="1"/>
          </p:cNvPicPr>
          <p:nvPr/>
        </p:nvPicPr>
        <p:blipFill>
          <a:blip r:embed="rId7" cstate="print"/>
          <a:srcRect/>
          <a:stretch>
            <a:fillRect/>
          </a:stretch>
        </p:blipFill>
        <p:spPr bwMode="auto">
          <a:xfrm>
            <a:off x="4114801" y="3276600"/>
            <a:ext cx="5029199" cy="3581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ccultopedia.com/images_/esote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722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216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ivervalleyfencing.com/images/deer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86"/>
            <a:ext cx="9144000" cy="819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010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71527"/>
            <a:ext cx="8534400" cy="800219"/>
          </a:xfrm>
          <a:prstGeom prst="rect">
            <a:avLst/>
          </a:prstGeom>
          <a:noFill/>
        </p:spPr>
        <p:txBody>
          <a:bodyPr wrap="square" rtlCol="0">
            <a:spAutoFit/>
          </a:bodyPr>
          <a:lstStyle/>
          <a:p>
            <a:pPr algn="ctr"/>
            <a:r>
              <a:rPr lang="en-US" sz="2800" dirty="0">
                <a:latin typeface="Georgia" pitchFamily="18" charset="0"/>
              </a:rPr>
              <a:t>Sally had a smile that rivaled that of the Mona Lisa.</a:t>
            </a:r>
          </a:p>
          <a:p>
            <a:endParaRPr lang="en-US" dirty="0"/>
          </a:p>
        </p:txBody>
      </p:sp>
      <p:pic>
        <p:nvPicPr>
          <p:cNvPr id="26626" name="Picture 2" descr="File:Mona Lisa.jpg">
            <a:hlinkClick r:id="rId2"/>
          </p:cNvPr>
          <p:cNvPicPr>
            <a:picLocks noChangeAspect="1" noChangeArrowheads="1"/>
          </p:cNvPicPr>
          <p:nvPr/>
        </p:nvPicPr>
        <p:blipFill>
          <a:blip r:embed="rId3" cstate="print"/>
          <a:srcRect/>
          <a:stretch>
            <a:fillRect/>
          </a:stretch>
        </p:blipFill>
        <p:spPr bwMode="auto">
          <a:xfrm>
            <a:off x="4724400" y="914400"/>
            <a:ext cx="3771900" cy="5705476"/>
          </a:xfrm>
          <a:prstGeom prst="rect">
            <a:avLst/>
          </a:prstGeom>
          <a:ln w="88900" cap="sq" cmpd="thickThin">
            <a:solidFill>
              <a:srgbClr val="000000"/>
            </a:solidFill>
            <a:prstDash val="solid"/>
            <a:miter lim="800000"/>
          </a:ln>
          <a:effectLst>
            <a:innerShdw blurRad="76200">
              <a:srgbClr val="000000"/>
            </a:innerShdw>
          </a:effectLst>
        </p:spPr>
      </p:pic>
      <p:pic>
        <p:nvPicPr>
          <p:cNvPr id="26628" name="Picture 4" descr="Duck lips mona lisa"/>
          <p:cNvPicPr>
            <a:picLocks noChangeAspect="1" noChangeArrowheads="1"/>
          </p:cNvPicPr>
          <p:nvPr/>
        </p:nvPicPr>
        <p:blipFill>
          <a:blip r:embed="rId4" cstate="print"/>
          <a:srcRect/>
          <a:stretch>
            <a:fillRect/>
          </a:stretch>
        </p:blipFill>
        <p:spPr bwMode="auto">
          <a:xfrm>
            <a:off x="533400" y="990600"/>
            <a:ext cx="3543300" cy="4343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88696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71527"/>
            <a:ext cx="8534400" cy="1661993"/>
          </a:xfrm>
          <a:prstGeom prst="rect">
            <a:avLst/>
          </a:prstGeom>
          <a:noFill/>
        </p:spPr>
        <p:txBody>
          <a:bodyPr wrap="square" rtlCol="0">
            <a:spAutoFit/>
          </a:bodyPr>
          <a:lstStyle/>
          <a:p>
            <a:r>
              <a:rPr lang="en-US" sz="2800" dirty="0">
                <a:latin typeface="Georgia" pitchFamily="18" charset="0"/>
              </a:rPr>
              <a:t>The makers of the </a:t>
            </a:r>
            <a:r>
              <a:rPr lang="en-US" sz="2800" i="1" dirty="0">
                <a:latin typeface="Georgia" pitchFamily="18" charset="0"/>
              </a:rPr>
              <a:t>Scream</a:t>
            </a:r>
            <a:r>
              <a:rPr lang="en-US" sz="2800" dirty="0">
                <a:latin typeface="Georgia" pitchFamily="18" charset="0"/>
              </a:rPr>
              <a:t> movie ALLUDED TO Munch’s work of art “The Scream” in order to instill fear.</a:t>
            </a:r>
          </a:p>
          <a:p>
            <a:endParaRPr lang="en-US" dirty="0"/>
          </a:p>
        </p:txBody>
      </p:sp>
      <p:pic>
        <p:nvPicPr>
          <p:cNvPr id="25602" name="Picture 2" descr="File:The Scream.jpg">
            <a:hlinkClick r:id="rId2"/>
          </p:cNvPr>
          <p:cNvPicPr>
            <a:picLocks noChangeAspect="1" noChangeArrowheads="1"/>
          </p:cNvPicPr>
          <p:nvPr/>
        </p:nvPicPr>
        <p:blipFill>
          <a:blip r:embed="rId3" cstate="print"/>
          <a:srcRect/>
          <a:stretch>
            <a:fillRect/>
          </a:stretch>
        </p:blipFill>
        <p:spPr bwMode="auto">
          <a:xfrm>
            <a:off x="533400" y="1524000"/>
            <a:ext cx="398145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604" name="Picture 4" descr="8c76716ff41d2c685274a975d8909e64.jpg">
            <a:hlinkClick r:id="rId4"/>
          </p:cNvPr>
          <p:cNvPicPr>
            <a:picLocks noChangeAspect="1" noChangeArrowheads="1"/>
          </p:cNvPicPr>
          <p:nvPr/>
        </p:nvPicPr>
        <p:blipFill>
          <a:blip r:embed="rId5" cstate="print"/>
          <a:srcRect/>
          <a:stretch>
            <a:fillRect/>
          </a:stretch>
        </p:blipFill>
        <p:spPr bwMode="auto">
          <a:xfrm>
            <a:off x="5029200" y="1524000"/>
            <a:ext cx="3429000" cy="5074921"/>
          </a:xfrm>
          <a:prstGeom prst="rect">
            <a:avLst/>
          </a:prstGeom>
          <a:noFill/>
        </p:spPr>
      </p:pic>
    </p:spTree>
    <p:extLst>
      <p:ext uri="{BB962C8B-B14F-4D97-AF65-F5344CB8AC3E}">
        <p14:creationId xmlns:p14="http://schemas.microsoft.com/office/powerpoint/2010/main" val="126593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2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71527"/>
            <a:ext cx="8534400" cy="2523768"/>
          </a:xfrm>
          <a:prstGeom prst="rect">
            <a:avLst/>
          </a:prstGeom>
          <a:noFill/>
        </p:spPr>
        <p:txBody>
          <a:bodyPr wrap="square" rtlCol="0">
            <a:spAutoFit/>
          </a:bodyPr>
          <a:lstStyle/>
          <a:p>
            <a:r>
              <a:rPr lang="en-US" sz="2000" dirty="0">
                <a:latin typeface="Georgia" pitchFamily="18" charset="0"/>
              </a:rPr>
              <a:t>The makers of </a:t>
            </a:r>
            <a:r>
              <a:rPr lang="en-US" sz="2000" i="1" dirty="0">
                <a:latin typeface="Georgia" pitchFamily="18" charset="0"/>
              </a:rPr>
              <a:t>Family </a:t>
            </a:r>
            <a:r>
              <a:rPr lang="en-US" sz="2000" i="1" dirty="0" smtClean="0">
                <a:latin typeface="Georgia" pitchFamily="18" charset="0"/>
              </a:rPr>
              <a:t>Guy </a:t>
            </a:r>
            <a:r>
              <a:rPr lang="en-US" sz="2000" dirty="0" smtClean="0">
                <a:latin typeface="Georgia" pitchFamily="18" charset="0"/>
              </a:rPr>
              <a:t>make </a:t>
            </a:r>
            <a:r>
              <a:rPr lang="en-US" sz="2000" dirty="0" err="1">
                <a:latin typeface="Georgia" pitchFamily="18" charset="0"/>
              </a:rPr>
              <a:t>Stewie’s</a:t>
            </a:r>
            <a:r>
              <a:rPr lang="en-US" sz="2000" dirty="0">
                <a:latin typeface="Georgia" pitchFamily="18" charset="0"/>
              </a:rPr>
              <a:t> blocks say “REDRUM” as an ALLUSION TO </a:t>
            </a:r>
            <a:r>
              <a:rPr lang="en-US" sz="2000" i="1" dirty="0">
                <a:latin typeface="Georgia" pitchFamily="18" charset="0"/>
              </a:rPr>
              <a:t>The Shining</a:t>
            </a:r>
            <a:r>
              <a:rPr lang="en-US" sz="2000" dirty="0">
                <a:latin typeface="Georgia" pitchFamily="18" charset="0"/>
              </a:rPr>
              <a:t>. </a:t>
            </a:r>
            <a:endParaRPr lang="en-US" sz="2000" dirty="0" smtClean="0">
              <a:latin typeface="Georgia" pitchFamily="18" charset="0"/>
            </a:endParaRPr>
          </a:p>
          <a:p>
            <a:endParaRPr lang="en-US" sz="2000" dirty="0">
              <a:latin typeface="Georgia" pitchFamily="18" charset="0"/>
            </a:endParaRPr>
          </a:p>
          <a:p>
            <a:r>
              <a:rPr lang="en-US" sz="2000" dirty="0" smtClean="0">
                <a:latin typeface="Georgia" pitchFamily="18" charset="0"/>
              </a:rPr>
              <a:t>They </a:t>
            </a:r>
            <a:r>
              <a:rPr lang="en-US" sz="2000" dirty="0">
                <a:latin typeface="Georgia" pitchFamily="18" charset="0"/>
              </a:rPr>
              <a:t>use this allusion because they know their audience will likely be familiar with The Shining, so they will understand the message that </a:t>
            </a:r>
            <a:r>
              <a:rPr lang="en-US" sz="2000" dirty="0" err="1" smtClean="0">
                <a:latin typeface="Georgia" pitchFamily="18" charset="0"/>
              </a:rPr>
              <a:t>Stewie</a:t>
            </a:r>
            <a:r>
              <a:rPr lang="en-US" sz="2000" dirty="0" smtClean="0">
                <a:latin typeface="Georgia" pitchFamily="18" charset="0"/>
              </a:rPr>
              <a:t> is </a:t>
            </a:r>
            <a:r>
              <a:rPr lang="en-US" sz="2000" dirty="0">
                <a:latin typeface="Georgia" pitchFamily="18" charset="0"/>
              </a:rPr>
              <a:t>obsessed with </a:t>
            </a:r>
            <a:r>
              <a:rPr lang="en-US" sz="2000" dirty="0" smtClean="0">
                <a:latin typeface="Georgia" pitchFamily="18" charset="0"/>
              </a:rPr>
              <a:t>murder.</a:t>
            </a:r>
          </a:p>
          <a:p>
            <a:endParaRPr lang="en-US" sz="2000" dirty="0">
              <a:latin typeface="Georgia" pitchFamily="18" charset="0"/>
            </a:endParaRPr>
          </a:p>
          <a:p>
            <a:endParaRPr lang="en-US" dirty="0"/>
          </a:p>
        </p:txBody>
      </p:sp>
      <p:pic>
        <p:nvPicPr>
          <p:cNvPr id="24578" name="Picture 2" descr="http://paulschattel.com/wp-content/uploads/2012/09/redrum.jpeg"/>
          <p:cNvPicPr>
            <a:picLocks noChangeAspect="1" noChangeArrowheads="1"/>
          </p:cNvPicPr>
          <p:nvPr/>
        </p:nvPicPr>
        <p:blipFill>
          <a:blip r:embed="rId2" cstate="print"/>
          <a:srcRect/>
          <a:stretch>
            <a:fillRect/>
          </a:stretch>
        </p:blipFill>
        <p:spPr bwMode="auto">
          <a:xfrm>
            <a:off x="228600" y="2514600"/>
            <a:ext cx="4495800" cy="3009142"/>
          </a:xfrm>
          <a:prstGeom prst="rect">
            <a:avLst/>
          </a:prstGeom>
          <a:noFill/>
        </p:spPr>
      </p:pic>
      <p:pic>
        <p:nvPicPr>
          <p:cNvPr id="24580" name="Picture 4" descr="redrum.jpg"/>
          <p:cNvPicPr>
            <a:picLocks noChangeAspect="1" noChangeArrowheads="1"/>
          </p:cNvPicPr>
          <p:nvPr/>
        </p:nvPicPr>
        <p:blipFill>
          <a:blip r:embed="rId3" cstate="print"/>
          <a:srcRect r="10667"/>
          <a:stretch>
            <a:fillRect/>
          </a:stretch>
        </p:blipFill>
        <p:spPr bwMode="auto">
          <a:xfrm>
            <a:off x="4876800" y="2590800"/>
            <a:ext cx="4042516" cy="2886076"/>
          </a:xfrm>
          <a:prstGeom prst="rect">
            <a:avLst/>
          </a:prstGeom>
          <a:noFill/>
        </p:spPr>
      </p:pic>
    </p:spTree>
    <p:extLst>
      <p:ext uri="{BB962C8B-B14F-4D97-AF65-F5344CB8AC3E}">
        <p14:creationId xmlns:p14="http://schemas.microsoft.com/office/powerpoint/2010/main" val="252850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689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ia.media-imdb.com/images/M/MV5BMTgxODIxODE2MF5BMl5BanBnXkFtZTgwOTA4NjQxMTE@._V1_SX640_SY72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
            <a:ext cx="4800600" cy="710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457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vyseniorswork.com/wp-content/uploads/2013/10/Rosie-the-Riveter-pos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886"/>
            <a:ext cx="5353050" cy="689528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CEAAkGBxMTEhUTExIVFhUVFRcWFxcVFRUXGBUYFxUYFxcXFRgYHSggGBolHRcVITEhJSkrLi4uFx8zODMtNygtLisBCgoKDg0OGxAQGi0lHyUtLS0tLS0tLS0vLS0tLS0tLS0tLy0tLS0tLS0tLS0tLS0tLS0tLS0tLS0tLS0tLS0tLf/AABEIAMoA+gMBIgACEQEDEQH/xAAcAAABBQEBAQAAAAAAAAAAAAAEAgMFBgcBAAj/xABJEAACAQIDBAgCBgYGCQUAAAABAgMAEQQSIQUxQVEGBxMiYXGBkaGxMkJScsHRFCNiorLwM3OCk7PhJDRUY5KjwtLTF0OD4/H/xAAaAQACAwEBAAAAAAAAAAAAAAACAwABBAUG/8QAMBEAAgIBBAAEBAQHAQAAAAAAAAECEQMEEiExBRMiQTIzUYFCUmFxFSORobHR8BT/2gAMAwEAAhEDEQA/AMvW2bvE5b962/LfvW8bXrTsf1WxiN2jmmZgjFAezsxCkqDZL2Jt71mzoNa+heh+0xNgcNITc9kit95Bkb4qaVlbjTRrySaSaPnvZWEM00UYJ/WyImm8B2AJHkDerl0o6Arh8O80bysUykh8lspYKToo3Xv6UvoTsbLtkx20w8k7f2UzIn8aGtX2/hRNhp4eMkUiDzKED42qpzqSok8jTVHzxsPZxnxEUNz+saxtvAALMRfjYGrL0q6FphcOZhJKWzqoDFbEsddyg7gx38KL6nsGHxjSkaRQkjwaQhR+72lTXXRju7hoBxZ5W/sgIn8cntROT30gnJ70jJgp513KedP5a6BTqGWMBDU10b6M4jGPkhXQWzu1wqA8zxPIDU+5oXBYZpHSNBdnZUUc2YgD4mvofZWAg2dhMtwEiQvK/FiBd3PO9tByAFLyT2qkBPJtXHZT9k9UmHA/XySueOUhB6AAn3JoLpN1WokbSYSViVBYxzFdQNTlksADb7WniKh9sdZWNlkLQv2EYPdQJGxI4dozqbt5WHzLXSHp/NisKuHKhGa4mZTYSKLZVUb1B+sPC24kUMYZLuwUst3ZTBrSgtOIl6WUrTQ8aCV7LT6JevSJUolgwWuZKWwrwqqIXbq+6JQYyKV5u0ukgRcjBRbJmN7qedWodWGC+1P/AHif9lI6nE/0Sc88Tb2hj/OhOnnTPE4XFdjD2WXskc50LHMzODqGGllFZpbnNpMzNzc2kxnbvVUuQthJWLjXs5SpzeCuAMp89PEVmE+GZSVYEMpIIOhBBsQRwN633oZ0jGNgMmXJIjZJFBuAbAhl/ZIPwI1tes+63NliPFJOo0nQ5v6yOwJ9VKexoscne1hY8kr2yM+7M1zs6fNIJp1DrGihrhFO0mUd0+R+VVRDTsB1WxPHG7TTAuiMQDHYFlBNroedZc66nlc19NxqFiX9lB8Fr5x2NsubEsI4Iy75M5AKjuiwJuxA3sPekYpN3YjFNu7ALGpDo7s4YjExQszKJGIJW1xZWbS+nCnNsbBxGFy9vEY898t2Rr5bX+ix3XHvRPQhrbQwx/3vzRh+NMfVoa3xaLjL1YwqrMZ5gFBY/wBHuAufq1mCXIB8K3vpli+zwGJa9iYig85O4P4qwjLS8TbVsXik5LkXJvNbB1OYjPhHj4xTH/hdQ4/ez1jzjU1o3Uri8uIniv8A0kQYecb2+Uh9qZmjcC8i9JdNn7J7LaeNmt/SQwZT98EP8YB71NoL38Dr8/586fntv46D2vb5n3qq9EtrdridoJe+TELl8gghPxhJ9ax8vkzd8g/V7sTsDjLi18U6L/Vx6p/iH2qudLtkzY/ajwwLfsY40Yk2RNC5LHhrJa2823aVqkUYG7S5ufM8aj+iMS9gZxqcVI87NzDuezHkI8g9+dGptNyCU+XIoo6o2y/64mbl2Jy+V89/W3pVI6RdHpsHJ2cyjUEoym6OBvKm3C4uDYi45i+zRYXaYxPaNPhjAWt2Nm0S/B+zzZ7a3Jtfham+sXZ6y4CYkaxL2yHkU1a3muYetNhklupuw45HfJmnVjhg20YL/Uzv6rE1vjY+laH1sYops8qP/cljQ+QvIR/ywKz3q6nEe0ICdAzNH/xoyr+8VrSeszAmXASFRcxMstvBTZ/ZGY+lFk+YrLn8aMPkNew8RYhVFySAANSSTYADiSdK84q69U2zxJjgzC/YxtIPvXVFPpnJ8wK0SdKzRJ7VZYdg9VgyBsTKyuR9CML3PAs18x8hbxNIfqpbO1sUAmmQmMlje9wwzAC2moJvfcKsXTvpHLhskcJCu4LFyAcqg2AUNpckHU33eNxJdDtpSYjCJLLYuS6kgWvlcqDbcDYcNKzbslbrMu+dbjMNjdD+2xk2E7W3Y5/1mS+bIyr9HNpfNz4VNnqrPa2bE/qsoOYJZy1zdQpYgAAA5r8d1SfQ9L7VxreM/wDjr+VK6x+k0+FkijgZVzJnZiqsT3ioWzaAaHx8uJuU3Kl9At83KkVbpV1cth4mmgkMioLurKAwUb2UjRrbyLDS++qIEr6KwmK7XCpIwAMkCuy8O/GGI14amvnfDr3V+6PlR4ZOV2Him2nZrvVJHbBSeOJf/CiFUrrT12g3hDEP4j+NX7quS2A85pD8EH4Vn/WUb7Ql8FiH/LU/jQQX8xgY/mMlup2UibELwMSN6q9h/Gak+uKP/R4Dynt6GJyf4R7Uz1P4IgYiYjQ5Ix5i7t/ElWvbWATEYjDI4usRfEFTqCVCxxhhyzSE/wBigm6yWVJ1kszLYfV5icQgdysCMLr2gJdhwIQbh5kUVtLquxCKWiljmI+rYxsfu3JBPmRV26a9KxglUBO0lkuVBJChRvZiNd50HHXUWoDoZ01OLkMMsYSTKWUoTlcD6QsdQQNd5uAd1qm6bW72JvyVu9jH5YSrFWUqykgggggjeCDuNIEd9OenvWi9bWzFV4sQosZLxv4lRdD52zC/7Iqj4CK8sY5yIPdwKdF7o2OUrjZ9AbXkyRSn7Mbn2U1n3Vf0ckgK4pmQpLhgECliwzlGGYFQBovAmrz0qkthcS3KGU/uNVX6uNunER/o/ZBBhoolDBy2fQoCRlGX6N95rIk9royxvY6GesrYMuKWOSNowsCSs+dmBNwh7tlN9EO+3Cs66G/69hf65fjpWjdYvSE4Yfo4jDdvC/ez2yZrp9HKb894rOuiAtjsL/Xx/wAYFNxp7B0L2Gjda82TAhOMkyL6KGk/6RWRZK0vrinucNF4SSH91V/66oYw9HhVRJjdRAGGp86svQHF9lj8O17Bn7M//IpQfvMvtVcO+noJSrKymxVgw8CpuD7gU5xtUMatH0ZjpwiM53KpY+Si5+VZL1UY4/psgbfPE7HxcOH+Rkpva3WJiJ4ZIjFEokRkJXPcBhY2u3Imq3sPabYadJ0ALRkmxvY3UqQbeDGs8MLUWmKhBqLTN16R4zscJPIN6xNl+8RlX94iq/0L6Vwx7PRXzloAUKojMcoJKEncoym12IF1NUzbvTqbFQGBoo0VipJUtfusGA1PMD2qG2VtOXDyCSFyjDS4sQQd6sDoynkai072V7khBL4kXIbYxckhCbSeOMk27aFCyjgD2aMGI3XuL+FN9KZcX2eWPaDYmGRCkgKRIb2OZbZQcpF7a33jWq8dtsXzLGqE7xFmC3vvCkm33Rp4CnRjidTop0KkHXXeOOh1rPOeXE/UkdjFpNNl5i2v04IZGKkEEhlIII3gg3B8wRW4dGdvpjIBJpnAyyp9lra6fZbePA23g1mmAwCyA4iYqq6hS1u+UAzNY2vYHU35k7qFw22linDQq6OWA07pZDYkspXLY77EG2/fTJ54zS4EZNButKXKLVtHq0jeUmGYxITfIUz5fBDmGnIHdzqb2L0dj2fioWjLGOaNsO5Y3IluJEY2FgGyFbbr251T06f4oyEDsgCSABGSfDUtrRG0OkWJlQiRiBpdcuWxU5hpvuLCx4WXjvB530xa0OaS9TRe+mPRhsXkaNlWRAV717MpN94BIIN+HE1JdHNlfouHSHNmK5iTawJZixt4a29KpOB6xJVjs8SyMNMxYqT4kAG/woOHrFxQZiVia5uAVYBBbcLMCRx1ubk+VOxwyZIcdGLJgyQ9Eic6DC+Pxrftyj3xB/KoDrbb/S4xyw6/GSX8qG2P0jlw7yyosZaYktmViBdy5y2YHeTxqJ6TbZkxcnayZAwQJ3AQLAsRvJ1ux48q1LDJZN3sXCL32avh1y4FP2cIvwgFYRAug8hVwl6w8QYTCYobGMxXGcGxTJf6Vr2qpR1MWNxuwoRcbs2Tq1W2z08XlP75H4VG7c6BDE4p53xBVXK9xYwSAqKtgxa31b7uNVzYPTt8Lh1gECOFLHMXZSczltwU87elGHrRfjhE/vm/8dJliyKTcRe2abaNB2bgo4IlijUKiCwHxLMeJOpJqk7B6TrNtWXX9XJH2MJ4Hs2zKR9/9YR5qKq+3+m2IxSmPuxREd5EJJYcnc6keAAB43quZyCCCQQQQQbEEaggjcRzooYHT3FxxcOzWOn/AEWfF9nJCV7RAVKsbB1JuLNuBBvv3336UF0G6Gy4eX9InyhgrKiKQ1swsWYjTdcAC++ozZPWTIqhcRF2hAtnQhWP3lIyk+II8qVtTrLdlK4eHIT9eQhiPJALX8yR4Gg2ZK2lbclbTnWxtFWeHDrqUvI/gWAVB52zn1HOqhsCO+Kw45zw/wCKtCSzM7MzsWZiWZmNyxO8mitjYtYZ4pWBKxyI5C2uQrA2F9L6U9Q2xoao7Y0bJ03a2BxR/wBy49xb8apnVCtjij4Qj/FNd6TdP4cRhpYUimVpFygt2eUagm9nJ3A8KhuhHSmHBLKJEkYyMhGQIbBQw1zMPtVmWOSg1QlQag0OdbL3xaDlAvxeT8qiehWwpsViAIZBGYrSGUi/Z2PdIX6zEjQeB5VzpntpMXiO1jVlXs1SzgA3UsTuJFu9zonoL0kGClcshaORQrBbZgVJKstyAfpNcab/AAsWKLUKXYzlQpE3096LTxhcTJiWxCi0ZLqEZASSugNipYnxuRv4VTIauHTLpimKiEMKOELKztIAC2U3VVUE6XsSTy3VUzKKLFGW3kWm65GNrdHcTASZIjlB+mveTzJH0fW1Rord+1y1G4zo9hZrl4Eud5UFGPmUtf1rh4fG64yx+6/0aDGTXAK07FdAcKdVeVPAMrD95b/Go6Tq8H1cSf7UV/k4rdHxbTS92vsWUdBRMQsQShYe1/CrcOrqThiIz5ow+RNIxGyIlZY3Zm7JcjCM6Fxc7yBZc3eO83Nudjl4himqxyt/c0aXD5k/2AMJtCNyF7NgF4ADTi27S9h8KRtNCWzGJwtr7iLKN7d7W3nU7gpBHHIQQgNlz6kl94VFVTmYgEX4XoPBbKfFMczlYwSHAJu7XU5c282IBJ529Mdx7Z18k5RvnhEBPtJGYdoSQgASO/dXdpby32tcnwoEbZk7XOcu/cQD3eK8iDv1466Vq2D6GYXLYRjzsCfc60NJ0WgW4MakfdFWssFzRhlqd3BRcUYQolVSc54G4XwPLf8AMciVwYhm3nT0HhwGumlS20+jyx3MIOW4LR7wwB1y33MR76bqL6D9H0xIly4gL2clsuQsSh+i+rAgEhtPCijPHVydIOWo2w3dkQsdhexA8dL+9NqutaLJ0EUi36Q3pEP+6hj1eD6uKYH9qJSPgwNacPiGlxKlJ/0Oflz+a7ZS5dBUbiDetJ2T0QCNmxLI+U91VvlbkXuP3fe+6pXbmAjnj7NoxlXdwIP7Nt1aZ+IY1VcoXFJGLFbV1aN21sxoJCjXI3q32hz8xx8fSglrXGSkty6CaOtTDUSaZYVZVDYFeNdFeIqiUJNcrtq8BUJR4Cu2r1eNQobem6cYVzLQMgi1ORC1cLDnXomuQqgsx3AC5PkN5oXJLsqmFgE0rJVl2N0Ixc9i6iBObjv28EGv/EVq1r1bYSwu85PPNHr4/QrBl8U0+N1d/sKa+pKE67qeUUlYtaKCV41saCyRXpPZWoxrULLON1RNkFBrKTyBPsL1nu0SwVWJBeR+8RoxZgzuApN8oAAvYDvLV8x8pSGVxvWJ2HmEJHyrPNnTBZWmLWCLZSb2FlyKBr3bnUtw38K6fh8V6mdDRNpSaCtom7pChuIyyIxvxIzyEXsNbADxA41ZsLGsCKioWIG69vMs3ib68SaqcK2Ja5Ys5cNa3dEqlbjhe4JHjbhVg21tJolBEEkgv9S1hpxJItXQcbdEz5t1Jdf9bO43pk8Bs2DYD7QkDeu4V1NviVc4FhyPDzqoY/pNLiWVP0codAAZFYnmbBAfjV42HsQdiVfe67yLWJFXkhSpiEklZW8d0oXNkWJpDe2mg96R0a2h2G0InCsiTN2bqwFx2vd3g2I7TI1/E1HyZ8EzMYRKNRfNksfUGgztgyMriMoUdDqQVN9LX0trl4Uflpx4XAz6r6m9NQmNZ7ArffrbU28Ad9OYTFCRFcfWFyOR4j0NxQ20+0C5ogCRvXn5eNceNLIrOfFUyHxeExfbIVKtGSM5JyFRcbgb3O+pWdrDW1VjFdJGvkIKMNSrAg+gO8VyLbpOjV0vbg0OMmuhW3dmLiEKHfvU8VPMfiONQOD6vZGALYmMfdjZvTvMtWfD45S1gL34ijll7Nr/AFTv/Oh/9GbHCscqI7orcfVxH9bEyn7qovzzU9/6eYQb3nPm6fglXEGkNWGWv1L7mxW+RTG6vMLwecf20/FKafq4w/CecesZ/wCirraksapa7UL8bJvkUSTq3ThiZPVFPyIplurc8MWfWH/7Kv8AXjRLxHU/nL3sz49Wz/7WP7k/+Suf+mz/AO1j+6P/AJK0O9JJq/4lqfzf2RW9mfL1bc8X7RfnJT6dXEI+lPKfuqi/MNV5Jps0L8Q1D/F/gm9lXw3QbBqRdHf78jfJMoq07J2bFCLRRIl/sKFJ8yNT612NaMiFZcufJP4pNlNthkApRr0IrhNAlwJfZDxSC+tdkxIqMmpAJqbB4ZLiKbh1NNWonDiraosKsCLHcdD5HfWWCBld0YEKrG4N7Ei43cTvF/E1pePxyRIWY6D4+FZvtXafaM72tnN7D2Fb/D4y544HYZuN17nVxFgzN9Z40XXgDmY++UeVaLhJFZBexBFY7tnElQkd/onXz+t+XpVz6PbQYouvCulkx0kw2uC5xYKFe8I0B8FAqI2t0p7GQIsLk2uWsMqcsxO+i8NOBqx0qK2x0oQgrBh5MRYauiOUHMAqNaXFWyRjbIXBdIBiJmR0vcXJ0sfSkbUwMPZyKqhcyncOO8fGhG2qytnkwTxLuzCNxb71xQ22MaMjsp0ym3roPnR7Hu4HONM0bq62n2+EUneDlPnYX99/rVoBrMup/EkJIv1S4A+8Fv8AEfKtLvXK1cNuWSRz8qqTGMfg45VKyKDpa9hceKnhUFN0UjI0kkB4E5SPUAD51YzTbUiOWcOmVGcl0ylvsmXCnPmDpu0BuPMcBUuTmS/rUtNGGBB3EWqJhFgV5ae1bsGV5FUuxm/d2P7GxRIZDvXd90/kfmKPZqhI3ySo3AnKfX/O1TRrJqIbZAzXJwmkGusaSTSABJNeBr1cvUILpJFKFctVFiGrlqUxpINQocSi4BQiVIYdNKplMJGgprNXSKbzDw96IFIrR3161eBF9a6KIceUUWmgodRTznumh7IUfb20e0ka57ibhz3/AB0qumazBuQL+F7d2/kTf0p7bUv62QDW5Y+26oh27lr8d/PQ6V6TBiSgqHpcEVjZ7vfgKu/RfGDINaoEg1o/AYt0+ia1ZMe6NBI1Xt82gobH/pBXLEzLppY2t5cqqeD6TMu8UbP0tYiyixrL5MkWrT4G8UuJB78jt5sT+NQu2ZMseU72I9hqfwoiba7nUmoOaVpWLH/ICmwxu7Y5y4NK6p1zQyjk978b2W1vK3xrS4pODb/n4iqL1TYQrhWbg0jW9AB+dXwjSuJrOc0jnZX6meY0hjXMgFcasTAEMaAlWznxF6NahcR9IeRrRpnUw49gO04zluN419qlo5MyhhxAPuL0HiFuh8qTseS8QH2SV9jp8CKdq48Jhy6DGNJrrUm9YBdHr1yvGvCoWKNcvXjXLVRRw10ClBa7aoQXEtFiW1DR09ahKYpsRfSujypATSnQKsErDLS7WpELiutPc2FMY4eQ1Ebe2wEUohu50+7f8aNx0uVCRvt+FU3aeIUIbb7fEnjWrS4VOVsKKK/NLqzHebgfn/PKox5LlgvAX9L6/OlTTm9vD86Ew7WbzDX8ipH416KMaGnsTFdM3Kx876a09gI8wrkzC4jO4gZrcyb/AA0pOGVl1B3U1RbRW6h2WKxrgNF9nIy3Mb255Tb0NrGgToapwkuwozixWI3WqwdHejsuJyoiZUv3nsbH9pjxPJRQvR+GOSeJJPoO2Rv7QK3HqQa1Lo7jWgIweI0dBaJ9wmQbiP2xxFYNTnlBVFckySaXBPbJwCQRJEgsqCw/EnxJuaKJoOfHBd5HqRf2pSzXUNwIv6Vx5459tGTZLsfNJam1nBFxqDXle9Z2DR5qFxG9fX8KIY0Nij9HzNM0/wAxBR7FSDuGo3YsvekTxzfgfwqSJ7pqv4ObLiR+1dff/MCt+eNxaHVaZYjSaUDXDXJYo5eu1yu1CHKUlcUXp9I6ogkCvU6VpBFUULgWiAtDAUhpDVEC5SRy9RXMzcl9jQ8VydaMo0gSmSkU7h1tTIOtEB7UxjgHa+JA7vAC5+IA+Bqg7Uk1I4bxVr23KS2/TLv8ifzqmbSGpN//AMrsaKFIZFEU5v7V7DrbnqbKOJ9OV6XHHc67uPkBepLY+Ea/aEd5h3R9hT+Jrr447mDknsVjuB2dJmDNZBysC59OHrVqwkS2FxcD7QBPoaDw0QXxPGjkdd5O4anQADn5VqqjmTyOTCHhEmguf2twHmahMdg4W0kKk8t7ctCutqc2hj2e0UWl9S2oCjgSOJ8Du4i+gdwkcMPdWxf6xOpPMnlUokfTyRUnRy4vGT5MCPjb8KuGFjw0yxxCPOYQt+0Z2dD9rNm014iog7ZVtE72uW43E8gePidwqd2dieziF42cP3iygFTyG+5tupOXDGXI7z8iVM50hnRmyr9I5QNeJ01qSxbdhhwhcMVWxIOl+NVTpTEZk7aIkNFrlClWKjeDwa2+q3szaHayJE7jKT3sx0ty8b1zcumro34ZLJBfp2ak+OWGBGk0LKDYb9eFHxSDQg76ofSXaYeVRc9ywFrWygbvSw53ueVS/RXaJdGzNezaDkLCubn09rciTxencWu9C4o6r50oS01iG1X1/CsuGLWRWJiuRcz2Q1Upp7SBuTA+xqx46WyGqnObm/jXRqzRFF8PhXKD2TNmiQ8hY+a6fhRRrjzVOjM+BQrxrl68KEg7EQKd7Sh69VECr140wGpxXqqKFUillhSQ1UQcSm3k1PnSg9+FqisRL3m1+sePjTsSsoiY99ckNJimtqa9I41ajXY4re2p7XHI6+Qqr49gSDzqZ2o9yb8dbeBqA2g17V3tPGkgxOHIuRvznKPLQt8LD1qw4c8vWqxsuQdoL20U7z4ip5pVI+kV38Lj3FdTCqRj1PLokf0tV8T8PhS8VNntGWAW2ZzrYC+i28SDfwUjjUOiqDoQT4Nr7b6Cx2LJZgL/AErHloALe9/enCI47ZNz7WhhBEYzE7zfeaCjeWcZpP1cP2E7pk8L7yOZqPwWDH9JJ9Ebhxc8vLxoqTawHiOA/AVYzbXXZLoQIwbAE3AsPorwC8hU/wBC9pZoTG2+NiNBbusSyk8+I9Kp22cSRZRwAoroXtA/pBQkDOh+kbAldR67/jQyVopwuFl52jKbWRCRxC7/AEqAi6G4ebvoGTva5e6VPIqb1PwYoj65PhyrsW1lWYJb6S3J0tcEW9dTWLUp7LXsHpZuMqRFy9ATlzJiGz/7xQR+7a3xqOGz8ThGzOnd+2mq+p4etaHh8UDT+YGuXvfudHzH7lTwu3VIF6k4MUH1BuBXNodGYJNQDG3NNB6ruoLB4I4e6ZiwJuDa3AC288qGkC1HtBG05O7aoXs70Zjp7mmk3VZa6C+jOM1aPzYeG4WqfvVCTFGKS4/njVi2btxXNmNuR/OsepwNvdEVkhzZNV0NSc1eFYBQu9eJpN64NahBV69npQjpQiqiDayGiEryR05loWyCSag8QRmb6X0j86mnFV3EP321+sfnWvSK2wWBwAGm9pnuEcCQPQnWlQpeiGguLHUEWt51LqQ8p22hr6a1VsdLe3AcvDXfVq6QRkEjeb/AC1/X8aqePSwv413dLzFBDGzx+s9D+FTLSgafKobZ7DtNTa4IqY/RV171dTF0Zc3xAxk1uKVFCNZJCbEk21GYnUgX4eNEkRRjMbtyqIxmLLm59ANw8qY2DFX0O4vHFj4bgBuA5DlTGFUvIoH2hfyvrTKqTUts+LIyj6zfAAXqlyMdRXBJzlCxzUBM8UZEivdlIKgX3+PhTe15wNBvO+oqGIyMBw/CrkwccOLZov6XYm59hQcm0CWBFrKd438j6flUTs7HFgFvcju+2govamISMZAitKRcnW0YO69t7eG6lzipRaKgtsi5bP2loNal4toDnWebK2hplP0l0NSTYvka40sTTo3uJdTtEc6CxePBG+qica3OkPjDzqvLJsD8ViNd9I/TdKinxHM01Jib8zR7AqH8ViMzHyPyoSPFW40L2yl7ZgWvaw11OgFWbZnRV2b9cMijfYgsfAW3edTJKGNeopySLV0fxvawK3EXUnnl4+1qkgaEwuHWNQiAKo3D+eNPhq4ORpybXRkfY4TTsFhvpgGlNQMgcGFLAqNWa1Px4mgaJQXSzIBQpnoSRyaGiBmImHA1UsTN32/Vue8dRax14a1OFTeq3NjBmbdvPPnXR0ELbBkMwbUCnRCPMj5UUm0c1RKJc11jkBovLi2aKBOkEoJsN51PMW3VTtpyXJ5CpzGYjf47zx132qvYuxJtuvXW08dqLB8uVhRAvTOIW9jRMPPlXRxP2E5BE5tpQ9qXNJc0qKPnTGCuEEYGLieFO4aW81+AVj+H40nNZdKawptnPhb3P+VH0B3YTiEVzqbUnFzIiFU1JFr8udCLLrTeIGtRsKMfY7gcUY3B4VLoc123ltagXW9IuRpc+9LG1ZNTllOZSA3z86Uu2HGhAJ8Caho2pcjWtS3BS7DUmiVbbDfZHvTD7ak5D40Ne9DSCxqvKj9C1Nh42tJxtbwH50sdpMQq5nJ+qtzfzA4VGmrz0KwBiVpG0ZwABxVRrr4n8BSM844oXRTkwrop0UaORZpbDLqqA3ObgW4C3KrsJhUR+kU7FNeuDnnPLLdIW+SXVwaWKjY5daNR71kaoofBpZNMBqWGoGShD03c089NNURB2OWiVtUeGp1ZKpog9iJLe1VF5mudRv5H8qscz7/I/KqoZJuSe4rqeGR+L7ATBMJiLGubVm7nmaZw280jan0P55GjUVvRpIGUElr/AGsvtTGJhyqBx1PkKkcELyL4mMnx3b6YxY7w9P4a3xfNFERijYinDut60rFDU/zxFetu8q2YnyLn0JSOnVAArttaURWgRYgG5tS51yxnxNIUURtQdwedFZV8oiFbWnSabQU5agsext2AodmvS7V61C2Ej0dLl3V5BS2Gh86sliozpUlgNmo6hmJ14A23Go2IaCrBsofq19fmaRqJOMeCLsOwWDiS2VFvzIufc61KRPQUdFx1yJ2+ywtZKehl1odRSxvFIkiiTD0Vh5aBTdReF3Vmkig9TTiCmFolN1Z2Q81MtThpJqiDJNq8r1yWm0oqIdmfRteB+VVntf2V9jVhl3N901WyK6vh0eJfYCZ//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60" y="160338"/>
            <a:ext cx="4422601" cy="3573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342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GoDFPEOvfHw/UUQV_7Ik__I/AAAAAAAADqg/yCJp7fJ0e0I/s1600/02_Rosie-the-Riv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5410200" cy="695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084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Prophet Isaiah - Michelangelo">
            <a:hlinkClick r:id="rId2" tooltip="The Prophet Isaiah - Michelangelo"/>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9487"/>
            <a:ext cx="6705600" cy="68285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886" y="32656"/>
            <a:ext cx="2449286" cy="1815882"/>
          </a:xfrm>
          <a:prstGeom prst="rect">
            <a:avLst/>
          </a:prstGeom>
          <a:noFill/>
        </p:spPr>
        <p:txBody>
          <a:bodyPr wrap="square" rtlCol="0">
            <a:spAutoFit/>
          </a:bodyPr>
          <a:lstStyle/>
          <a:p>
            <a:r>
              <a:rPr lang="en-US" sz="2800" b="1" dirty="0" smtClean="0"/>
              <a:t>Prophet </a:t>
            </a:r>
            <a:r>
              <a:rPr lang="en-US" sz="2800" b="1" dirty="0" smtClean="0"/>
              <a:t>Isaiah, </a:t>
            </a:r>
            <a:r>
              <a:rPr lang="en-US" sz="2800" b="1" dirty="0" smtClean="0"/>
              <a:t>detail from the Sistine Chapel, Michelangelo</a:t>
            </a:r>
          </a:p>
        </p:txBody>
      </p:sp>
      <p:sp>
        <p:nvSpPr>
          <p:cNvPr id="3" name="TextBox 2"/>
          <p:cNvSpPr txBox="1"/>
          <p:nvPr/>
        </p:nvSpPr>
        <p:spPr>
          <a:xfrm>
            <a:off x="10886" y="1837652"/>
            <a:ext cx="2362200" cy="4832092"/>
          </a:xfrm>
          <a:prstGeom prst="rect">
            <a:avLst/>
          </a:prstGeom>
          <a:noFill/>
        </p:spPr>
        <p:txBody>
          <a:bodyPr wrap="square" rtlCol="0">
            <a:spAutoFit/>
          </a:bodyPr>
          <a:lstStyle/>
          <a:p>
            <a:r>
              <a:rPr lang="en-US" sz="2800" dirty="0" smtClean="0"/>
              <a:t>Suffering Servant</a:t>
            </a:r>
          </a:p>
          <a:p>
            <a:endParaRPr lang="en-US" sz="2800" dirty="0"/>
          </a:p>
          <a:p>
            <a:r>
              <a:rPr lang="en-US" sz="2800" dirty="0" smtClean="0"/>
              <a:t>Kingdom of Judea vs. Assyrians: war</a:t>
            </a:r>
          </a:p>
          <a:p>
            <a:endParaRPr lang="en-US" sz="2800" dirty="0"/>
          </a:p>
          <a:p>
            <a:r>
              <a:rPr lang="en-US" sz="2800" dirty="0" smtClean="0"/>
              <a:t>Birth of son of God and the crucifixion: salvation </a:t>
            </a:r>
            <a:endParaRPr lang="en-US" sz="2800" dirty="0" smtClean="0"/>
          </a:p>
        </p:txBody>
      </p:sp>
      <p:sp>
        <p:nvSpPr>
          <p:cNvPr id="4" name="TextBox 3"/>
          <p:cNvSpPr txBox="1"/>
          <p:nvPr/>
        </p:nvSpPr>
        <p:spPr>
          <a:xfrm>
            <a:off x="6248400" y="152400"/>
            <a:ext cx="250371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WHAT COULD ROCKWELL BE SAYING ABOUT WOMEN?</a:t>
            </a:r>
            <a:endParaRPr lang="en-US" b="1" dirty="0"/>
          </a:p>
        </p:txBody>
      </p:sp>
    </p:spTree>
    <p:extLst>
      <p:ext uri="{BB962C8B-B14F-4D97-AF65-F5344CB8AC3E}">
        <p14:creationId xmlns:p14="http://schemas.microsoft.com/office/powerpoint/2010/main" val="21503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510</Words>
  <Application>Microsoft Office PowerPoint</Application>
  <PresentationFormat>On-screen Show (4:3)</PresentationFormat>
  <Paragraphs>49</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jdavis5</dc:creator>
  <cp:lastModifiedBy>jdavis5</cp:lastModifiedBy>
  <cp:revision>21</cp:revision>
  <dcterms:created xsi:type="dcterms:W3CDTF">2014-03-27T11:47:25Z</dcterms:created>
  <dcterms:modified xsi:type="dcterms:W3CDTF">2016-11-02T12:29:46Z</dcterms:modified>
</cp:coreProperties>
</file>