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72" r:id="rId4"/>
    <p:sldId id="269" r:id="rId5"/>
    <p:sldId id="258" r:id="rId6"/>
    <p:sldId id="259" r:id="rId7"/>
    <p:sldId id="270" r:id="rId8"/>
    <p:sldId id="260" r:id="rId9"/>
    <p:sldId id="271" r:id="rId10"/>
    <p:sldId id="267" r:id="rId11"/>
    <p:sldId id="261" r:id="rId12"/>
    <p:sldId id="262" r:id="rId13"/>
    <p:sldId id="263" r:id="rId14"/>
    <p:sldId id="268" r:id="rId15"/>
    <p:sldId id="265" r:id="rId16"/>
    <p:sldId id="266"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DA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94" autoAdjust="0"/>
    <p:restoredTop sz="94676" autoAdjust="0"/>
  </p:normalViewPr>
  <p:slideViewPr>
    <p:cSldViewPr snapToGrid="0" snapToObjects="1">
      <p:cViewPr>
        <p:scale>
          <a:sx n="60" d="100"/>
          <a:sy n="60" d="100"/>
        </p:scale>
        <p:origin x="-1998" y="-6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dirty="0"/>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F88E4D06-7D6A-7C4F-A5A6-F6937002019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8E4D06-7D6A-7C4F-A5A6-F69370020191}" type="slidenum">
              <a:rPr lang="en-US" smtClean="0"/>
              <a:pPr/>
              <a:t>‹#›</a:t>
            </a:fld>
            <a:endParaRPr lang="en-US" dirty="0"/>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6F5D0F37-6B7E-4C44-84E4-58495DA93B22}" type="datetimeFigureOut">
              <a:rPr lang="en-US" smtClean="0"/>
              <a:pPr/>
              <a:t>1/30/2017</a:t>
            </a:fld>
            <a:endParaRPr lang="en-US" dirty="0"/>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dirty="0"/>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F88E4D06-7D6A-7C4F-A5A6-F6937002019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F88E4D06-7D6A-7C4F-A5A6-F69370020191}" type="slidenum">
              <a:rPr lang="en-US" smtClean="0"/>
              <a:pPr/>
              <a:t>‹#›</a:t>
            </a:fld>
            <a:endParaRPr lang="en-US" dirty="0"/>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8E4D06-7D6A-7C4F-A5A6-F69370020191}" type="slidenum">
              <a:rPr lang="en-US" smtClean="0"/>
              <a:pPr/>
              <a:t>‹#›</a:t>
            </a:fld>
            <a:endParaRPr lang="en-US" dirty="0"/>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D0F37-6B7E-4C44-84E4-58495DA93B22}"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8E4D06-7D6A-7C4F-A5A6-F6937002019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6F5D0F37-6B7E-4C44-84E4-58495DA93B22}" type="datetimeFigureOut">
              <a:rPr lang="en-US" smtClean="0"/>
              <a:pPr/>
              <a:t>1/30/2017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F88E4D06-7D6A-7C4F-A5A6-F693700201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MCAN01367_0000[1]"/>
          <p:cNvPicPr>
            <a:picLocks noChangeAspect="1" noChangeArrowheads="1"/>
          </p:cNvPicPr>
          <p:nvPr/>
        </p:nvPicPr>
        <p:blipFill>
          <a:blip r:embed="rId2"/>
          <a:srcRect/>
          <a:stretch>
            <a:fillRect/>
          </a:stretch>
        </p:blipFill>
        <p:spPr bwMode="auto">
          <a:xfrm rot="708577">
            <a:off x="5442410" y="230861"/>
            <a:ext cx="3064798" cy="2874259"/>
          </a:xfrm>
          <a:prstGeom prst="rect">
            <a:avLst/>
          </a:prstGeom>
          <a:noFill/>
          <a:ln w="9525">
            <a:noFill/>
            <a:miter lim="800000"/>
            <a:headEnd/>
            <a:tailEnd/>
          </a:ln>
          <a:effectLst/>
        </p:spPr>
      </p:pic>
      <p:sp>
        <p:nvSpPr>
          <p:cNvPr id="5" name="Title 1"/>
          <p:cNvSpPr>
            <a:spLocks noGrp="1"/>
          </p:cNvSpPr>
          <p:nvPr>
            <p:ph type="ctrTitle"/>
          </p:nvPr>
        </p:nvSpPr>
        <p:spPr>
          <a:xfrm>
            <a:off x="1122790" y="2303622"/>
            <a:ext cx="6553200" cy="1470025"/>
          </a:xfrm>
        </p:spPr>
        <p:txBody>
          <a:bodyPr>
            <a:normAutofit fontScale="90000"/>
          </a:bodyPr>
          <a:lstStyle/>
          <a:p>
            <a:r>
              <a:rPr lang="en-US" dirty="0" smtClean="0"/>
              <a:t>Writing With </a:t>
            </a:r>
            <a:r>
              <a:rPr lang="en-US" dirty="0" smtClean="0">
                <a:solidFill>
                  <a:schemeClr val="tx1"/>
                </a:solidFill>
              </a:rPr>
              <a:t>A.P.E.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930"/>
            <a:ext cx="9144000" cy="6912131"/>
          </a:xfrm>
        </p:spPr>
        <p:txBody>
          <a:bodyPr>
            <a:normAutofit fontScale="55000" lnSpcReduction="20000"/>
          </a:bodyPr>
          <a:lstStyle/>
          <a:p>
            <a:pPr marL="0" indent="0">
              <a:buNone/>
            </a:pPr>
            <a:r>
              <a:rPr lang="en-US" sz="5100" dirty="0">
                <a:solidFill>
                  <a:srgbClr val="FF0000"/>
                </a:solidFill>
                <a:cs typeface="Calibri"/>
              </a:rPr>
              <a:t>Author Sandra Cisneros uses similes and hyperbole to help convey meaning in her story “Eleven</a:t>
            </a:r>
            <a:r>
              <a:rPr lang="en-US" sz="5100" dirty="0" smtClean="0">
                <a:solidFill>
                  <a:srgbClr val="FF0000"/>
                </a:solidFill>
                <a:cs typeface="Calibri"/>
              </a:rPr>
              <a:t>.”</a:t>
            </a:r>
            <a:r>
              <a:rPr lang="en-US" sz="5100" dirty="0" smtClean="0">
                <a:solidFill>
                  <a:srgbClr val="FF0000"/>
                </a:solidFill>
              </a:rPr>
              <a:t> </a:t>
            </a:r>
            <a:r>
              <a:rPr lang="en-US" sz="5800" b="1" dirty="0">
                <a:solidFill>
                  <a:srgbClr val="0070C0"/>
                </a:solidFill>
                <a:cs typeface="Calibri"/>
              </a:rPr>
              <a:t>This figurative language can be seen when Rachel discovers her birthday isn’t going to be the occasion she initially </a:t>
            </a:r>
            <a:r>
              <a:rPr lang="en-US" sz="5800" b="1" dirty="0" smtClean="0">
                <a:solidFill>
                  <a:srgbClr val="0070C0"/>
                </a:solidFill>
                <a:cs typeface="Calibri"/>
              </a:rPr>
              <a:t>thought it would be. </a:t>
            </a:r>
            <a:r>
              <a:rPr lang="en-US" sz="5800" b="1" dirty="0">
                <a:solidFill>
                  <a:srgbClr val="0070C0"/>
                </a:solidFill>
                <a:cs typeface="Calibri"/>
              </a:rPr>
              <a:t>She tells readers “the way you grow old is kind of like an onion,” and that is why “today I wish I was one hundred and two instead of eleven because…I’d would’ve known what to </a:t>
            </a:r>
            <a:r>
              <a:rPr lang="en-US" sz="5800" b="1" dirty="0" smtClean="0">
                <a:solidFill>
                  <a:srgbClr val="0070C0"/>
                </a:solidFill>
                <a:cs typeface="Calibri"/>
              </a:rPr>
              <a:t>say when Mrs. Price put the red sweater on my desk.” </a:t>
            </a:r>
            <a:r>
              <a:rPr lang="en-US" sz="5100" dirty="0" smtClean="0">
                <a:solidFill>
                  <a:srgbClr val="00B050"/>
                </a:solidFill>
                <a:cs typeface="Calibri"/>
              </a:rPr>
              <a:t>The </a:t>
            </a:r>
            <a:r>
              <a:rPr lang="en-US" sz="5100" dirty="0">
                <a:solidFill>
                  <a:srgbClr val="00B050"/>
                </a:solidFill>
                <a:cs typeface="Calibri"/>
              </a:rPr>
              <a:t>narrator’s thoughts show her desire to be more mature  and prepared to face a challenge she feels is beyond her 11 years of experience. Such comparisons and exaggerations in her language show that despite her age, she can still share wisdom on what it is like to grow up. </a:t>
            </a:r>
            <a:r>
              <a:rPr lang="en-US" sz="5100" dirty="0" smtClean="0">
                <a:solidFill>
                  <a:srgbClr val="00B050"/>
                </a:solidFill>
                <a:cs typeface="Calibri"/>
              </a:rPr>
              <a:t>Ultimately Rachel </a:t>
            </a:r>
            <a:r>
              <a:rPr lang="en-US" sz="5100" dirty="0">
                <a:solidFill>
                  <a:srgbClr val="00B050"/>
                </a:solidFill>
                <a:cs typeface="Calibri"/>
              </a:rPr>
              <a:t>discovers the old adage that age is more than just a number, </a:t>
            </a:r>
            <a:r>
              <a:rPr lang="en-US" sz="5100" dirty="0" smtClean="0">
                <a:solidFill>
                  <a:srgbClr val="00B050"/>
                </a:solidFill>
                <a:cs typeface="Calibri"/>
              </a:rPr>
              <a:t>a </a:t>
            </a:r>
            <a:r>
              <a:rPr lang="en-US" sz="5100" dirty="0">
                <a:solidFill>
                  <a:srgbClr val="00B050"/>
                </a:solidFill>
                <a:cs typeface="Calibri"/>
              </a:rPr>
              <a:t>major theme of the work.  </a:t>
            </a:r>
          </a:p>
          <a:p>
            <a:pPr marL="0" indent="0">
              <a:buNone/>
            </a:pPr>
            <a:endParaRPr lang="en-US" dirty="0"/>
          </a:p>
        </p:txBody>
      </p:sp>
    </p:spTree>
    <p:extLst>
      <p:ext uri="{BB962C8B-B14F-4D97-AF65-F5344CB8AC3E}">
        <p14:creationId xmlns:p14="http://schemas.microsoft.com/office/powerpoint/2010/main" val="589546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ertical Title 4"/>
          <p:cNvSpPr>
            <a:spLocks noGrp="1"/>
          </p:cNvSpPr>
          <p:nvPr>
            <p:ph type="title" orient="vert"/>
          </p:nvPr>
        </p:nvSpPr>
        <p:spPr/>
        <p:txBody>
          <a:bodyPr/>
          <a:lstStyle/>
          <a:p>
            <a:r>
              <a:rPr lang="en-US" dirty="0" smtClean="0"/>
              <a:t>A Visual Conclusion…</a:t>
            </a:r>
            <a:endParaRPr lang="en-US"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80" y="173420"/>
            <a:ext cx="7130032" cy="6567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5775" y="0"/>
            <a:ext cx="8147051" cy="1452283"/>
          </a:xfrm>
        </p:spPr>
        <p:txBody>
          <a:bodyPr/>
          <a:lstStyle/>
          <a:p>
            <a:r>
              <a:rPr lang="en-US" sz="3200" dirty="0" smtClean="0"/>
              <a:t>Constructed Response Rubric </a:t>
            </a:r>
            <a:r>
              <a:rPr lang="en-US" sz="1600" dirty="0" smtClean="0"/>
              <a:t/>
            </a:r>
            <a:br>
              <a:rPr lang="en-US" sz="1600" dirty="0" smtClean="0"/>
            </a:br>
            <a:r>
              <a:rPr lang="en-US" sz="1600" dirty="0" smtClean="0"/>
              <a:t>(</a:t>
            </a:r>
            <a:r>
              <a:rPr lang="en-US" sz="1600" b="1" i="1" dirty="0" smtClean="0"/>
              <a:t>This rubric will be used for all assigned constructed response questions. Make sure you are familiar with the language of the following expectations!)</a:t>
            </a:r>
            <a:endParaRPr lang="en-US" b="1" i="1" dirty="0"/>
          </a:p>
        </p:txBody>
      </p:sp>
      <p:graphicFrame>
        <p:nvGraphicFramePr>
          <p:cNvPr id="5" name="Table 4"/>
          <p:cNvGraphicFramePr>
            <a:graphicFrameLocks noGrp="1"/>
          </p:cNvGraphicFramePr>
          <p:nvPr>
            <p:extLst>
              <p:ext uri="{D42A27DB-BD31-4B8C-83A1-F6EECF244321}">
                <p14:modId xmlns:p14="http://schemas.microsoft.com/office/powerpoint/2010/main" val="78546390"/>
              </p:ext>
            </p:extLst>
          </p:nvPr>
        </p:nvGraphicFramePr>
        <p:xfrm>
          <a:off x="177800" y="1625600"/>
          <a:ext cx="8750300" cy="3723640"/>
        </p:xfrm>
        <a:graphic>
          <a:graphicData uri="http://schemas.openxmlformats.org/drawingml/2006/table">
            <a:tbl>
              <a:tblPr firstRow="1" bandRow="1">
                <a:tableStyleId>{5C22544A-7EE6-4342-B048-85BDC9FD1C3A}</a:tableStyleId>
              </a:tblPr>
              <a:tblGrid>
                <a:gridCol w="1349004"/>
                <a:gridCol w="7401296"/>
              </a:tblGrid>
              <a:tr h="370840">
                <a:tc>
                  <a:txBody>
                    <a:bodyPr/>
                    <a:lstStyle/>
                    <a:p>
                      <a:pPr algn="ctr"/>
                      <a:r>
                        <a:rPr lang="en-US" dirty="0" smtClean="0"/>
                        <a:t>Points</a:t>
                      </a:r>
                      <a:endParaRPr lang="en-US" dirty="0"/>
                    </a:p>
                  </a:txBody>
                  <a:tcPr/>
                </a:tc>
                <a:tc>
                  <a:txBody>
                    <a:bodyPr/>
                    <a:lstStyle/>
                    <a:p>
                      <a:pPr algn="ctr"/>
                      <a:r>
                        <a:rPr lang="en-US" dirty="0" smtClean="0"/>
                        <a:t>Expectations</a:t>
                      </a:r>
                      <a:endParaRPr lang="en-US" dirty="0"/>
                    </a:p>
                  </a:txBody>
                  <a:tcPr/>
                </a:tc>
              </a:tr>
              <a:tr h="370840">
                <a:tc>
                  <a:txBody>
                    <a:bodyPr/>
                    <a:lstStyle/>
                    <a:p>
                      <a:r>
                        <a:rPr lang="en-US" sz="1600" dirty="0" smtClean="0"/>
                        <a:t>10 </a:t>
                      </a:r>
                      <a:endParaRPr lang="en-US" sz="1600" dirty="0"/>
                    </a:p>
                  </a:txBody>
                  <a:tcPr/>
                </a:tc>
                <a:tc>
                  <a:txBody>
                    <a:bodyPr/>
                    <a:lstStyle/>
                    <a:p>
                      <a:r>
                        <a:rPr lang="en-US" sz="1600" dirty="0" smtClean="0"/>
                        <a:t>Correctly and effectively uses</a:t>
                      </a:r>
                      <a:r>
                        <a:rPr lang="en-US" sz="1600" baseline="0" dirty="0" smtClean="0"/>
                        <a:t> A.P.E. format; EXCEPTIONAL diction, syntax and conventions; NO  grammatical errors</a:t>
                      </a:r>
                      <a:endParaRPr lang="en-US" sz="1600" dirty="0"/>
                    </a:p>
                  </a:txBody>
                  <a:tcPr/>
                </a:tc>
              </a:tr>
              <a:tr h="370840">
                <a:tc>
                  <a:txBody>
                    <a:bodyPr/>
                    <a:lstStyle/>
                    <a:p>
                      <a:r>
                        <a:rPr lang="en-US" sz="1600" dirty="0" smtClean="0"/>
                        <a:t>9 </a:t>
                      </a:r>
                      <a:endParaRPr lang="en-US" sz="1600" dirty="0"/>
                    </a:p>
                  </a:txBody>
                  <a:tcPr/>
                </a:tc>
                <a:tc>
                  <a:txBody>
                    <a:bodyPr/>
                    <a:lstStyle/>
                    <a:p>
                      <a:r>
                        <a:rPr lang="en-US" sz="1600" dirty="0" smtClean="0"/>
                        <a:t>Correctly uses A.P.E.</a:t>
                      </a:r>
                      <a:r>
                        <a:rPr lang="en-US" sz="1600" baseline="0" dirty="0" smtClean="0"/>
                        <a:t> format; decent diction and syntax; NO MORE than ONE grammatical error</a:t>
                      </a:r>
                      <a:endParaRPr lang="en-US" sz="1600" dirty="0"/>
                    </a:p>
                  </a:txBody>
                  <a:tcPr/>
                </a:tc>
              </a:tr>
              <a:tr h="370840">
                <a:tc>
                  <a:txBody>
                    <a:bodyPr/>
                    <a:lstStyle/>
                    <a:p>
                      <a:r>
                        <a:rPr lang="en-US" dirty="0" smtClean="0"/>
                        <a:t>8 </a:t>
                      </a:r>
                      <a:endParaRPr lang="en-US" dirty="0"/>
                    </a:p>
                  </a:txBody>
                  <a:tcPr/>
                </a:tc>
                <a:tc>
                  <a:txBody>
                    <a:bodyPr/>
                    <a:lstStyle/>
                    <a:p>
                      <a:r>
                        <a:rPr lang="en-US" dirty="0" smtClean="0"/>
                        <a:t>Uses SOME parts</a:t>
                      </a:r>
                      <a:r>
                        <a:rPr lang="en-US" baseline="0" dirty="0" smtClean="0"/>
                        <a:t> of the A.P.E. format correctly, but not all; average diction and syntax; 2 grammatical mistakes are apparent </a:t>
                      </a:r>
                      <a:endParaRPr lang="en-US" dirty="0"/>
                    </a:p>
                  </a:txBody>
                  <a:tcPr/>
                </a:tc>
              </a:tr>
              <a:tr h="370840">
                <a:tc>
                  <a:txBody>
                    <a:bodyPr/>
                    <a:lstStyle/>
                    <a:p>
                      <a:r>
                        <a:rPr lang="en-US" dirty="0" smtClean="0"/>
                        <a:t>7 </a:t>
                      </a:r>
                      <a:endParaRPr lang="en-US" dirty="0"/>
                    </a:p>
                  </a:txBody>
                  <a:tcPr/>
                </a:tc>
                <a:tc>
                  <a:txBody>
                    <a:bodyPr/>
                    <a:lstStyle/>
                    <a:p>
                      <a:r>
                        <a:rPr lang="en-US" dirty="0" smtClean="0"/>
                        <a:t>Misuses A.P.E.</a:t>
                      </a:r>
                      <a:r>
                        <a:rPr lang="en-US" baseline="0" dirty="0" smtClean="0"/>
                        <a:t> format; diction and syntax are present, but are ELEMENTARY in usage and language; 3 or more grammatical mistakes are apparent</a:t>
                      </a:r>
                      <a:endParaRPr lang="en-US" dirty="0"/>
                    </a:p>
                  </a:txBody>
                  <a:tcPr/>
                </a:tc>
              </a:tr>
              <a:tr h="370840">
                <a:tc>
                  <a:txBody>
                    <a:bodyPr/>
                    <a:lstStyle/>
                    <a:p>
                      <a:r>
                        <a:rPr lang="en-US" dirty="0" smtClean="0"/>
                        <a:t>1-6</a:t>
                      </a:r>
                      <a:endParaRPr lang="en-US" dirty="0"/>
                    </a:p>
                  </a:txBody>
                  <a:tcPr/>
                </a:tc>
                <a:tc>
                  <a:txBody>
                    <a:bodyPr/>
                    <a:lstStyle/>
                    <a:p>
                      <a:r>
                        <a:rPr lang="en-US" dirty="0" smtClean="0"/>
                        <a:t>Response</a:t>
                      </a:r>
                      <a:r>
                        <a:rPr lang="en-US" baseline="0" dirty="0" smtClean="0"/>
                        <a:t> is off topic; does not adequately address the prompt; A.P.E. format is not apparent</a:t>
                      </a:r>
                      <a:endParaRPr lang="en-US" dirty="0"/>
                    </a:p>
                  </a:txBody>
                  <a:tcPr/>
                </a:tc>
              </a:tr>
            </a:tbl>
          </a:graphicData>
        </a:graphic>
      </p:graphicFrame>
      <p:sp>
        <p:nvSpPr>
          <p:cNvPr id="6" name="TextBox 5"/>
          <p:cNvSpPr txBox="1"/>
          <p:nvPr/>
        </p:nvSpPr>
        <p:spPr>
          <a:xfrm>
            <a:off x="330200" y="5651500"/>
            <a:ext cx="8597900" cy="646331"/>
          </a:xfrm>
          <a:prstGeom prst="rect">
            <a:avLst/>
          </a:prstGeom>
          <a:noFill/>
        </p:spPr>
        <p:txBody>
          <a:bodyPr wrap="square" rtlCol="0">
            <a:spAutoFit/>
          </a:bodyPr>
          <a:lstStyle/>
          <a:p>
            <a:r>
              <a:rPr lang="en-US" dirty="0" smtClean="0">
                <a:solidFill>
                  <a:srgbClr val="FF0000"/>
                </a:solidFill>
              </a:rPr>
              <a:t>***Note: You may receive a score of a “0” if your work is sloppy, illegible, and/or lacking in effort.***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364" y="368490"/>
            <a:ext cx="8666329" cy="5262979"/>
          </a:xfrm>
          <a:prstGeom prst="rect">
            <a:avLst/>
          </a:prstGeom>
          <a:noFill/>
        </p:spPr>
        <p:txBody>
          <a:bodyPr wrap="square" rtlCol="0">
            <a:spAutoFit/>
          </a:bodyPr>
          <a:lstStyle/>
          <a:p>
            <a:r>
              <a:rPr lang="en-US" sz="2800" dirty="0" smtClean="0"/>
              <a:t>In her short story “Eleven,” Sandra Cisneros uses figurative language to express a realistic and poignant narrative voice. In utilizing repetition, such as with the repeating age countdown “eleven, ten, nine…” and similes, such as “the way you grow old is kind of like an onion,” the author establishes for the reader just how young Rachel is and how much she has to learn by extension. Overall, these devices help communicate to the reader one if Cisneros’ main themes: that independent of one’s age, experiences are collective and life isn’t something one can ever really grow out of.</a:t>
            </a:r>
            <a:endParaRPr lang="en-US" sz="2800" dirty="0"/>
          </a:p>
        </p:txBody>
      </p:sp>
    </p:spTree>
    <p:extLst>
      <p:ext uri="{BB962C8B-B14F-4D97-AF65-F5344CB8AC3E}">
        <p14:creationId xmlns:p14="http://schemas.microsoft.com/office/powerpoint/2010/main" val="2416711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8475" y="400680"/>
            <a:ext cx="8147050" cy="1500187"/>
          </a:xfrm>
        </p:spPr>
        <p:txBody>
          <a:bodyPr>
            <a:noAutofit/>
          </a:bodyPr>
          <a:lstStyle/>
          <a:p>
            <a:pPr algn="l"/>
            <a:r>
              <a:rPr lang="en-US" sz="4000" dirty="0" smtClean="0"/>
              <a:t>How does </a:t>
            </a:r>
            <a:r>
              <a:rPr lang="en-US" sz="4000" dirty="0" err="1" smtClean="0"/>
              <a:t>Zambra</a:t>
            </a:r>
            <a:r>
              <a:rPr lang="en-US" sz="4000" dirty="0" smtClean="0"/>
              <a:t> use the </a:t>
            </a:r>
            <a:r>
              <a:rPr lang="en-US" sz="4000" smtClean="0"/>
              <a:t>metaphor of </a:t>
            </a:r>
            <a:r>
              <a:rPr lang="en-US" sz="4000" dirty="0" smtClean="0"/>
              <a:t>twins in his short story “Reading Comprehension Text No. 1” to comment on his theme regarding education? Use textual evidence to support your answer. </a:t>
            </a:r>
            <a:endParaRPr lang="en-US" sz="4000" dirty="0"/>
          </a:p>
        </p:txBody>
      </p:sp>
    </p:spTree>
    <p:extLst>
      <p:ext uri="{BB962C8B-B14F-4D97-AF65-F5344CB8AC3E}">
        <p14:creationId xmlns:p14="http://schemas.microsoft.com/office/powerpoint/2010/main" val="2854499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758" y="368135"/>
            <a:ext cx="8609611" cy="1754326"/>
          </a:xfrm>
          <a:prstGeom prst="rect">
            <a:avLst/>
          </a:prstGeom>
          <a:noFill/>
        </p:spPr>
        <p:txBody>
          <a:bodyPr wrap="square" rtlCol="0">
            <a:spAutoFit/>
          </a:bodyPr>
          <a:lstStyle/>
          <a:p>
            <a:r>
              <a:rPr lang="en-US" sz="3600" dirty="0" smtClean="0"/>
              <a:t>In his story “The Scarlet Ibis,” how does author James Hurst use symbolism to help enhance a theme of the work?</a:t>
            </a:r>
            <a:endParaRPr lang="en-US" sz="3600" dirty="0"/>
          </a:p>
        </p:txBody>
      </p:sp>
      <p:sp>
        <p:nvSpPr>
          <p:cNvPr id="3" name="TextBox 2"/>
          <p:cNvSpPr txBox="1"/>
          <p:nvPr/>
        </p:nvSpPr>
        <p:spPr>
          <a:xfrm>
            <a:off x="403760" y="2351314"/>
            <a:ext cx="8514609" cy="830997"/>
          </a:xfrm>
          <a:prstGeom prst="rect">
            <a:avLst/>
          </a:prstGeom>
          <a:noFill/>
        </p:spPr>
        <p:txBody>
          <a:bodyPr wrap="square" rtlCol="0">
            <a:spAutoFit/>
          </a:bodyPr>
          <a:lstStyle/>
          <a:p>
            <a:r>
              <a:rPr lang="en-US" sz="2400" dirty="0" smtClean="0">
                <a:solidFill>
                  <a:srgbClr val="FF0000"/>
                </a:solidFill>
              </a:rPr>
              <a:t>A: what is the theme? What are some symbols? How do they relate?</a:t>
            </a:r>
            <a:endParaRPr lang="en-US" sz="2400" dirty="0">
              <a:solidFill>
                <a:srgbClr val="FF0000"/>
              </a:solidFill>
            </a:endParaRPr>
          </a:p>
        </p:txBody>
      </p:sp>
      <p:sp>
        <p:nvSpPr>
          <p:cNvPr id="5" name="TextBox 4"/>
          <p:cNvSpPr txBox="1"/>
          <p:nvPr/>
        </p:nvSpPr>
        <p:spPr>
          <a:xfrm>
            <a:off x="403760" y="3508422"/>
            <a:ext cx="8015844" cy="461665"/>
          </a:xfrm>
          <a:prstGeom prst="rect">
            <a:avLst/>
          </a:prstGeom>
          <a:noFill/>
        </p:spPr>
        <p:txBody>
          <a:bodyPr wrap="square" rtlCol="0">
            <a:spAutoFit/>
          </a:bodyPr>
          <a:lstStyle/>
          <a:p>
            <a:r>
              <a:rPr lang="en-US" sz="2400" dirty="0" smtClean="0">
                <a:solidFill>
                  <a:srgbClr val="0070C0"/>
                </a:solidFill>
              </a:rPr>
              <a:t>P: select a quote related to either of the above subjects</a:t>
            </a:r>
            <a:r>
              <a:rPr lang="en-US" dirty="0" smtClean="0"/>
              <a:t>.</a:t>
            </a:r>
            <a:endParaRPr lang="en-US" dirty="0"/>
          </a:p>
        </p:txBody>
      </p:sp>
      <p:sp>
        <p:nvSpPr>
          <p:cNvPr id="6" name="TextBox 5"/>
          <p:cNvSpPr txBox="1"/>
          <p:nvPr/>
        </p:nvSpPr>
        <p:spPr>
          <a:xfrm>
            <a:off x="403760" y="4227616"/>
            <a:ext cx="8015844" cy="830997"/>
          </a:xfrm>
          <a:prstGeom prst="rect">
            <a:avLst/>
          </a:prstGeom>
          <a:noFill/>
        </p:spPr>
        <p:txBody>
          <a:bodyPr wrap="square" rtlCol="0">
            <a:spAutoFit/>
          </a:bodyPr>
          <a:lstStyle/>
          <a:p>
            <a:r>
              <a:rPr lang="en-US" sz="2400" dirty="0" smtClean="0">
                <a:solidFill>
                  <a:srgbClr val="67DA17"/>
                </a:solidFill>
              </a:rPr>
              <a:t>E: explain the quote and overall connection you are trying to make.</a:t>
            </a:r>
            <a:endParaRPr lang="en-US" sz="2400" dirty="0">
              <a:solidFill>
                <a:srgbClr val="67DA17"/>
              </a:solidFill>
            </a:endParaRPr>
          </a:p>
        </p:txBody>
      </p:sp>
    </p:spTree>
    <p:extLst>
      <p:ext uri="{BB962C8B-B14F-4D97-AF65-F5344CB8AC3E}">
        <p14:creationId xmlns:p14="http://schemas.microsoft.com/office/powerpoint/2010/main" val="222499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756" y="308758"/>
            <a:ext cx="8704613" cy="6001643"/>
          </a:xfrm>
          <a:prstGeom prst="rect">
            <a:avLst/>
          </a:prstGeom>
          <a:noFill/>
        </p:spPr>
        <p:txBody>
          <a:bodyPr wrap="square" rtlCol="0">
            <a:spAutoFit/>
          </a:bodyPr>
          <a:lstStyle/>
          <a:p>
            <a:r>
              <a:rPr lang="en-US" sz="3200" dirty="0" smtClean="0">
                <a:solidFill>
                  <a:srgbClr val="FF0000"/>
                </a:solidFill>
              </a:rPr>
              <a:t>In his short story “The Scarlet Ibis,” James Hurst uses the symbol of the grindstone to help enhance the theme that vision is stronger in hindsight. </a:t>
            </a:r>
            <a:r>
              <a:rPr lang="en-US" sz="3200" dirty="0" smtClean="0">
                <a:solidFill>
                  <a:srgbClr val="0070C0"/>
                </a:solidFill>
              </a:rPr>
              <a:t>As he reflects at the beginning of the story, the narrator states the stone stands in the yard and that “it begins to turn, and time with all its changes is ground away– and I remember Doodle.” </a:t>
            </a:r>
            <a:r>
              <a:rPr lang="en-US" sz="3200" dirty="0" smtClean="0">
                <a:solidFill>
                  <a:srgbClr val="00B050"/>
                </a:solidFill>
              </a:rPr>
              <a:t>This symbol shows how now that his is grown and mature, the narrator can finally see how special and unique Doodle truly was– an irony that so tragically eluded him as a boy. </a:t>
            </a:r>
            <a:endParaRPr lang="en-US" sz="3200" dirty="0">
              <a:solidFill>
                <a:srgbClr val="00B050"/>
              </a:solidFill>
            </a:endParaRPr>
          </a:p>
        </p:txBody>
      </p:sp>
    </p:spTree>
    <p:extLst>
      <p:ext uri="{BB962C8B-B14F-4D97-AF65-F5344CB8AC3E}">
        <p14:creationId xmlns:p14="http://schemas.microsoft.com/office/powerpoint/2010/main" val="1408361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773120" y="-1"/>
            <a:ext cx="7872406" cy="220854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1251720" y="0"/>
            <a:ext cx="7892280" cy="1748433"/>
          </a:xfrm>
          <a:solidFill>
            <a:srgbClr val="EAA357"/>
          </a:solidFill>
        </p:spPr>
        <p:txBody>
          <a:bodyPr>
            <a:normAutofit/>
          </a:bodyPr>
          <a:lstStyle/>
          <a:p>
            <a:r>
              <a:rPr lang="en-US" dirty="0" smtClean="0"/>
              <a:t>What is </a:t>
            </a:r>
            <a:r>
              <a:rPr lang="en-US" b="1" dirty="0" smtClean="0">
                <a:solidFill>
                  <a:srgbClr val="FF0000"/>
                </a:solidFill>
              </a:rPr>
              <a:t>A.</a:t>
            </a:r>
            <a:r>
              <a:rPr lang="en-US" b="1" dirty="0" smtClean="0">
                <a:solidFill>
                  <a:srgbClr val="0000FF"/>
                </a:solidFill>
              </a:rPr>
              <a:t>P.</a:t>
            </a:r>
            <a:r>
              <a:rPr lang="en-US" b="1" dirty="0" smtClean="0">
                <a:solidFill>
                  <a:srgbClr val="00B050"/>
                </a:solidFill>
              </a:rPr>
              <a:t>E</a:t>
            </a:r>
            <a:r>
              <a:rPr lang="en-US" b="1" dirty="0" smtClean="0">
                <a:solidFill>
                  <a:srgbClr val="008000"/>
                </a:solidFill>
              </a:rPr>
              <a:t>.</a:t>
            </a:r>
            <a:r>
              <a:rPr lang="en-US" dirty="0" smtClean="0">
                <a:solidFill>
                  <a:srgbClr val="008000"/>
                </a:solidFill>
              </a:rPr>
              <a:t> </a:t>
            </a:r>
            <a:r>
              <a:rPr lang="en-US" smtClean="0"/>
              <a:t>and Its </a:t>
            </a:r>
            <a:r>
              <a:rPr lang="en-US" dirty="0" smtClean="0"/>
              <a:t>Importance?</a:t>
            </a:r>
            <a:endParaRPr lang="en-US" dirty="0"/>
          </a:p>
        </p:txBody>
      </p:sp>
      <p:sp>
        <p:nvSpPr>
          <p:cNvPr id="6" name="Content Placeholder 2"/>
          <p:cNvSpPr>
            <a:spLocks noGrp="1"/>
          </p:cNvSpPr>
          <p:nvPr>
            <p:ph idx="1"/>
          </p:nvPr>
        </p:nvSpPr>
        <p:spPr>
          <a:xfrm>
            <a:off x="239299" y="2149417"/>
            <a:ext cx="8904701" cy="4708583"/>
          </a:xfrm>
        </p:spPr>
        <p:txBody>
          <a:bodyPr>
            <a:normAutofit/>
          </a:bodyPr>
          <a:lstStyle/>
          <a:p>
            <a:pPr algn="ctr">
              <a:buNone/>
            </a:pPr>
            <a:r>
              <a:rPr lang="en-US" sz="3027" b="1" u="sng" dirty="0" smtClean="0">
                <a:latin typeface="Calibri"/>
                <a:cs typeface="Calibri"/>
              </a:rPr>
              <a:t>The What…</a:t>
            </a:r>
          </a:p>
          <a:p>
            <a:pPr algn="ctr">
              <a:buNone/>
            </a:pPr>
            <a:r>
              <a:rPr lang="en-US" sz="4000" dirty="0" smtClean="0">
                <a:solidFill>
                  <a:srgbClr val="FF0000"/>
                </a:solidFill>
                <a:latin typeface="Calibri"/>
                <a:cs typeface="Calibri"/>
              </a:rPr>
              <a:t>A</a:t>
            </a:r>
            <a:r>
              <a:rPr lang="en-US" sz="4000" dirty="0" smtClean="0">
                <a:latin typeface="Calibri"/>
                <a:cs typeface="Calibri"/>
              </a:rPr>
              <a:t>=Answer </a:t>
            </a:r>
            <a:r>
              <a:rPr lang="en-US" sz="4000" dirty="0" smtClean="0">
                <a:solidFill>
                  <a:srgbClr val="0000FF"/>
                </a:solidFill>
                <a:latin typeface="Calibri"/>
                <a:cs typeface="Calibri"/>
              </a:rPr>
              <a:t>P</a:t>
            </a:r>
            <a:r>
              <a:rPr lang="en-US" sz="4000" dirty="0" smtClean="0">
                <a:latin typeface="Calibri"/>
                <a:cs typeface="Calibri"/>
              </a:rPr>
              <a:t>=Proof</a:t>
            </a:r>
            <a:r>
              <a:rPr lang="en-US" sz="4000" dirty="0">
                <a:latin typeface="Calibri"/>
                <a:cs typeface="Calibri"/>
              </a:rPr>
              <a:t> </a:t>
            </a:r>
            <a:r>
              <a:rPr lang="en-US" sz="4000" dirty="0" smtClean="0">
                <a:latin typeface="Calibri"/>
                <a:cs typeface="Calibri"/>
              </a:rPr>
              <a:t> </a:t>
            </a:r>
            <a:r>
              <a:rPr lang="en-US" sz="4000" dirty="0" smtClean="0">
                <a:solidFill>
                  <a:srgbClr val="008000"/>
                </a:solidFill>
                <a:latin typeface="Calibri"/>
                <a:cs typeface="Calibri"/>
              </a:rPr>
              <a:t>E</a:t>
            </a:r>
            <a:r>
              <a:rPr lang="en-US" sz="4000" dirty="0" smtClean="0">
                <a:latin typeface="Calibri"/>
                <a:cs typeface="Calibri"/>
              </a:rPr>
              <a:t>=Explanation</a:t>
            </a:r>
          </a:p>
          <a:p>
            <a:pPr algn="ctr">
              <a:buNone/>
            </a:pPr>
            <a:r>
              <a:rPr lang="en-US" sz="3027" b="1" u="sng" dirty="0" smtClean="0">
                <a:latin typeface="Calibri"/>
                <a:cs typeface="Calibri"/>
              </a:rPr>
              <a:t>Its’ Importance</a:t>
            </a:r>
          </a:p>
          <a:p>
            <a:pPr algn="ctr">
              <a:buNone/>
            </a:pPr>
            <a:r>
              <a:rPr lang="en-US" sz="2800" b="1" dirty="0" smtClean="0">
                <a:latin typeface="Calibri"/>
                <a:cs typeface="Calibri"/>
              </a:rPr>
              <a:t>This is what a good answer looks like. </a:t>
            </a:r>
            <a:r>
              <a:rPr lang="en-US" sz="2800" b="1" dirty="0" smtClean="0">
                <a:latin typeface="Calibri"/>
                <a:cs typeface="Calibri"/>
              </a:rPr>
              <a:t>We will use this formula to answer questions with multiple parts and prove what we’ve read.</a:t>
            </a:r>
            <a:endParaRPr lang="en-US" sz="2800" b="1" dirty="0" smtClean="0">
              <a:latin typeface="Calibri"/>
              <a:cs typeface="Calibri"/>
            </a:endParaRP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773120" y="-1"/>
            <a:ext cx="7872406" cy="220854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1"/>
          <p:cNvSpPr>
            <a:spLocks noGrp="1"/>
          </p:cNvSpPr>
          <p:nvPr>
            <p:ph type="title"/>
          </p:nvPr>
        </p:nvSpPr>
        <p:spPr>
          <a:xfrm>
            <a:off x="1251720" y="0"/>
            <a:ext cx="7892280" cy="1748433"/>
          </a:xfrm>
          <a:solidFill>
            <a:srgbClr val="EAA357"/>
          </a:solidFill>
        </p:spPr>
        <p:txBody>
          <a:bodyPr>
            <a:normAutofit/>
          </a:bodyPr>
          <a:lstStyle/>
          <a:p>
            <a:r>
              <a:rPr lang="en-US" dirty="0" smtClean="0"/>
              <a:t>What is </a:t>
            </a:r>
            <a:r>
              <a:rPr lang="en-US" b="1" dirty="0" smtClean="0">
                <a:solidFill>
                  <a:srgbClr val="FF0000"/>
                </a:solidFill>
              </a:rPr>
              <a:t>A.</a:t>
            </a:r>
            <a:r>
              <a:rPr lang="en-US" b="1" dirty="0" smtClean="0">
                <a:solidFill>
                  <a:srgbClr val="0000FF"/>
                </a:solidFill>
              </a:rPr>
              <a:t>P.</a:t>
            </a:r>
            <a:r>
              <a:rPr lang="en-US" b="1" dirty="0" smtClean="0">
                <a:solidFill>
                  <a:srgbClr val="00B050"/>
                </a:solidFill>
              </a:rPr>
              <a:t>E</a:t>
            </a:r>
            <a:r>
              <a:rPr lang="en-US" b="1" dirty="0" smtClean="0">
                <a:solidFill>
                  <a:srgbClr val="008000"/>
                </a:solidFill>
              </a:rPr>
              <a:t>.</a:t>
            </a:r>
            <a:r>
              <a:rPr lang="en-US" dirty="0" smtClean="0">
                <a:solidFill>
                  <a:srgbClr val="008000"/>
                </a:solidFill>
              </a:rPr>
              <a:t> </a:t>
            </a:r>
            <a:r>
              <a:rPr lang="en-US" smtClean="0"/>
              <a:t>and Its </a:t>
            </a:r>
            <a:r>
              <a:rPr lang="en-US" dirty="0" smtClean="0"/>
              <a:t>Importance?</a:t>
            </a:r>
            <a:endParaRPr lang="en-US" dirty="0"/>
          </a:p>
        </p:txBody>
      </p:sp>
      <p:sp>
        <p:nvSpPr>
          <p:cNvPr id="6" name="Content Placeholder 2"/>
          <p:cNvSpPr>
            <a:spLocks noGrp="1"/>
          </p:cNvSpPr>
          <p:nvPr>
            <p:ph idx="1"/>
          </p:nvPr>
        </p:nvSpPr>
        <p:spPr>
          <a:xfrm>
            <a:off x="239299" y="2149417"/>
            <a:ext cx="8904701" cy="4708583"/>
          </a:xfrm>
        </p:spPr>
        <p:txBody>
          <a:bodyPr>
            <a:normAutofit/>
          </a:bodyPr>
          <a:lstStyle/>
          <a:p>
            <a:pPr algn="ctr">
              <a:buNone/>
            </a:pPr>
            <a:r>
              <a:rPr lang="en-US" sz="3027" b="1" u="sng" dirty="0" smtClean="0">
                <a:latin typeface="Calibri"/>
                <a:cs typeface="Calibri"/>
              </a:rPr>
              <a:t>The What…</a:t>
            </a:r>
          </a:p>
          <a:p>
            <a:pPr algn="ctr">
              <a:buNone/>
            </a:pPr>
            <a:r>
              <a:rPr lang="en-US" sz="4000" dirty="0" smtClean="0">
                <a:solidFill>
                  <a:srgbClr val="FF0000"/>
                </a:solidFill>
                <a:latin typeface="Calibri"/>
                <a:cs typeface="Calibri"/>
              </a:rPr>
              <a:t>A</a:t>
            </a:r>
            <a:r>
              <a:rPr lang="en-US" sz="4000" dirty="0" smtClean="0">
                <a:latin typeface="Calibri"/>
                <a:cs typeface="Calibri"/>
              </a:rPr>
              <a:t>=Answer </a:t>
            </a:r>
            <a:r>
              <a:rPr lang="en-US" sz="4000" dirty="0" smtClean="0">
                <a:solidFill>
                  <a:srgbClr val="0000FF"/>
                </a:solidFill>
                <a:latin typeface="Calibri"/>
                <a:cs typeface="Calibri"/>
              </a:rPr>
              <a:t>P</a:t>
            </a:r>
            <a:r>
              <a:rPr lang="en-US" sz="4000" dirty="0" smtClean="0">
                <a:latin typeface="Calibri"/>
                <a:cs typeface="Calibri"/>
              </a:rPr>
              <a:t>=Proof</a:t>
            </a:r>
            <a:r>
              <a:rPr lang="en-US" sz="4000" dirty="0">
                <a:latin typeface="Calibri"/>
                <a:cs typeface="Calibri"/>
              </a:rPr>
              <a:t> </a:t>
            </a:r>
            <a:r>
              <a:rPr lang="en-US" sz="4000" dirty="0" smtClean="0">
                <a:latin typeface="Calibri"/>
                <a:cs typeface="Calibri"/>
              </a:rPr>
              <a:t> </a:t>
            </a:r>
            <a:r>
              <a:rPr lang="en-US" sz="4000" dirty="0" smtClean="0">
                <a:solidFill>
                  <a:srgbClr val="008000"/>
                </a:solidFill>
                <a:latin typeface="Calibri"/>
                <a:cs typeface="Calibri"/>
              </a:rPr>
              <a:t>E</a:t>
            </a:r>
            <a:r>
              <a:rPr lang="en-US" sz="4000" dirty="0" smtClean="0">
                <a:latin typeface="Calibri"/>
                <a:cs typeface="Calibri"/>
              </a:rPr>
              <a:t>=Explanation</a:t>
            </a:r>
          </a:p>
          <a:p>
            <a:pPr algn="ctr">
              <a:buNone/>
            </a:pPr>
            <a:r>
              <a:rPr lang="en-US" sz="3027" b="1" u="sng" dirty="0" smtClean="0">
                <a:latin typeface="Calibri"/>
                <a:cs typeface="Calibri"/>
              </a:rPr>
              <a:t>On the EOC…</a:t>
            </a:r>
          </a:p>
          <a:p>
            <a:pPr algn="ctr">
              <a:buNone/>
            </a:pPr>
            <a:r>
              <a:rPr lang="en-US" sz="3200" dirty="0" smtClean="0">
                <a:latin typeface="Calibri"/>
                <a:cs typeface="Calibri"/>
              </a:rPr>
              <a:t>On the EOC you have </a:t>
            </a:r>
            <a:r>
              <a:rPr lang="en-US" sz="3200" b="1" dirty="0" smtClean="0">
                <a:latin typeface="Calibri"/>
                <a:cs typeface="Calibri"/>
              </a:rPr>
              <a:t>64 multiple choice </a:t>
            </a:r>
            <a:r>
              <a:rPr lang="en-US" sz="3200" dirty="0" smtClean="0">
                <a:latin typeface="Calibri"/>
                <a:cs typeface="Calibri"/>
              </a:rPr>
              <a:t>questions </a:t>
            </a:r>
            <a:r>
              <a:rPr lang="en-US" sz="3200" b="1" u="sng" dirty="0" smtClean="0">
                <a:latin typeface="Calibri"/>
                <a:cs typeface="Calibri"/>
              </a:rPr>
              <a:t>AND 4 short paragraph </a:t>
            </a:r>
            <a:r>
              <a:rPr lang="en-US" sz="3200" dirty="0" smtClean="0">
                <a:latin typeface="Calibri"/>
                <a:cs typeface="Calibri"/>
              </a:rPr>
              <a:t>responses. You will use APE to answer those constructed response questions.</a:t>
            </a:r>
            <a:endParaRPr lang="en-US" sz="3200" b="1" dirty="0" smtClean="0">
              <a:latin typeface="Calibri"/>
              <a:cs typeface="Calibri"/>
            </a:endParaRPr>
          </a:p>
          <a:p>
            <a:pPr>
              <a:buNone/>
            </a:pPr>
            <a:endParaRPr lang="en-US" dirty="0" smtClean="0"/>
          </a:p>
          <a:p>
            <a:endParaRPr lang="en-US" dirty="0"/>
          </a:p>
        </p:txBody>
      </p:sp>
    </p:spTree>
    <p:extLst>
      <p:ext uri="{BB962C8B-B14F-4D97-AF65-F5344CB8AC3E}">
        <p14:creationId xmlns:p14="http://schemas.microsoft.com/office/powerpoint/2010/main" val="256510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th09.deviantart.net/fs17/PRE/i/2007/154/9/1/Crayons_1_4_by_midnighteskye.png"/>
          <p:cNvPicPr>
            <a:picLocks noChangeAspect="1" noChangeArrowheads="1"/>
          </p:cNvPicPr>
          <p:nvPr/>
        </p:nvPicPr>
        <p:blipFill>
          <a:blip r:embed="rId2">
            <a:lum bright="4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90500" y="206829"/>
            <a:ext cx="8763000" cy="3785652"/>
          </a:xfrm>
          <a:prstGeom prst="rect">
            <a:avLst/>
          </a:prstGeom>
        </p:spPr>
        <p:txBody>
          <a:bodyPr wrap="square">
            <a:spAutoFit/>
          </a:bodyPr>
          <a:lstStyle/>
          <a:p>
            <a:pPr>
              <a:spcBef>
                <a:spcPct val="0"/>
              </a:spcBef>
            </a:pPr>
            <a:r>
              <a:rPr lang="en-US" altLang="en-US" sz="6000" dirty="0">
                <a:latin typeface="Times New Roman" pitchFamily="18" charset="0"/>
              </a:rPr>
              <a:t>How does </a:t>
            </a:r>
            <a:r>
              <a:rPr lang="en-US" altLang="en-US" sz="6000" dirty="0" smtClean="0">
                <a:latin typeface="Times New Roman" pitchFamily="18" charset="0"/>
              </a:rPr>
              <a:t>the author’s use of language contribute </a:t>
            </a:r>
            <a:r>
              <a:rPr lang="en-US" altLang="en-US" sz="6000" dirty="0">
                <a:latin typeface="Times New Roman" pitchFamily="18" charset="0"/>
              </a:rPr>
              <a:t>to the larger theme of the </a:t>
            </a:r>
            <a:r>
              <a:rPr lang="en-US" altLang="en-US" sz="6000" dirty="0" smtClean="0">
                <a:latin typeface="Times New Roman" pitchFamily="18" charset="0"/>
              </a:rPr>
              <a:t>story?</a:t>
            </a:r>
            <a:endParaRPr lang="en-US" altLang="en-US" sz="6000" dirty="0">
              <a:latin typeface="Times New Roman" pitchFamily="18" charset="0"/>
            </a:endParaRPr>
          </a:p>
        </p:txBody>
      </p:sp>
    </p:spTree>
    <p:extLst>
      <p:ext uri="{BB962C8B-B14F-4D97-AF65-F5344CB8AC3E}">
        <p14:creationId xmlns:p14="http://schemas.microsoft.com/office/powerpoint/2010/main" val="1567375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Shape 6"/>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smtClean="0"/>
              <a:t>The Breakdown: “</a:t>
            </a:r>
            <a:r>
              <a:rPr lang="en-US" dirty="0" smtClean="0">
                <a:solidFill>
                  <a:srgbClr val="FF0000"/>
                </a:solidFill>
              </a:rPr>
              <a:t>A</a:t>
            </a:r>
            <a:r>
              <a:rPr lang="en-US" dirty="0" smtClean="0"/>
              <a:t>”</a:t>
            </a:r>
            <a:endParaRPr lang="en-US" dirty="0"/>
          </a:p>
        </p:txBody>
      </p:sp>
      <p:sp>
        <p:nvSpPr>
          <p:cNvPr id="5" name="Content Placeholder 4"/>
          <p:cNvSpPr>
            <a:spLocks noGrp="1"/>
          </p:cNvSpPr>
          <p:nvPr>
            <p:ph sz="half" idx="1"/>
          </p:nvPr>
        </p:nvSpPr>
        <p:spPr>
          <a:xfrm>
            <a:off x="228600" y="2165421"/>
            <a:ext cx="4532586" cy="4299766"/>
          </a:xfrm>
        </p:spPr>
        <p:txBody>
          <a:bodyPr>
            <a:normAutofit fontScale="92500" lnSpcReduction="10000"/>
          </a:bodyPr>
          <a:lstStyle/>
          <a:p>
            <a:pPr>
              <a:buNone/>
            </a:pPr>
            <a:r>
              <a:rPr lang="en-US" sz="2000" b="1" u="sng" dirty="0" smtClean="0">
                <a:latin typeface="+mj-lt"/>
                <a:cs typeface="Calibri"/>
              </a:rPr>
              <a:t>Key Points to Remember</a:t>
            </a:r>
          </a:p>
          <a:p>
            <a:pPr marL="514350" indent="-514350">
              <a:buAutoNum type="arabicPeriod"/>
            </a:pPr>
            <a:r>
              <a:rPr lang="en-US" sz="2900" dirty="0" smtClean="0">
                <a:solidFill>
                  <a:srgbClr val="FF0000"/>
                </a:solidFill>
                <a:latin typeface="+mj-lt"/>
                <a:cs typeface="Calibri"/>
              </a:rPr>
              <a:t>A= Assertion (What is </a:t>
            </a:r>
            <a:r>
              <a:rPr lang="en-US" sz="2900" b="1" u="sng" dirty="0" smtClean="0">
                <a:solidFill>
                  <a:srgbClr val="FF0000"/>
                </a:solidFill>
                <a:latin typeface="+mj-lt"/>
                <a:cs typeface="Calibri"/>
              </a:rPr>
              <a:t>YOUR </a:t>
            </a:r>
            <a:r>
              <a:rPr lang="en-US" sz="2900" b="1" u="sng" dirty="0" smtClean="0">
                <a:solidFill>
                  <a:srgbClr val="FF0000"/>
                </a:solidFill>
                <a:latin typeface="+mj-lt"/>
                <a:cs typeface="Calibri"/>
              </a:rPr>
              <a:t>ANSWER </a:t>
            </a:r>
            <a:r>
              <a:rPr lang="en-US" sz="2900" dirty="0" smtClean="0">
                <a:solidFill>
                  <a:srgbClr val="FF0000"/>
                </a:solidFill>
                <a:latin typeface="+mj-lt"/>
                <a:cs typeface="Calibri"/>
              </a:rPr>
              <a:t>to the question?)</a:t>
            </a:r>
          </a:p>
          <a:p>
            <a:pPr marL="514350" indent="-514350">
              <a:buAutoNum type="arabicPeriod"/>
            </a:pPr>
            <a:r>
              <a:rPr lang="en-US" sz="2900" b="1" u="sng" dirty="0" smtClean="0">
                <a:solidFill>
                  <a:schemeClr val="bg2">
                    <a:lumMod val="50000"/>
                  </a:schemeClr>
                </a:solidFill>
                <a:latin typeface="+mj-lt"/>
                <a:cs typeface="Calibri"/>
              </a:rPr>
              <a:t>Break down </a:t>
            </a:r>
            <a:r>
              <a:rPr lang="en-US" sz="2900" dirty="0" smtClean="0">
                <a:solidFill>
                  <a:schemeClr val="bg2">
                    <a:lumMod val="50000"/>
                  </a:schemeClr>
                </a:solidFill>
                <a:latin typeface="+mj-lt"/>
                <a:cs typeface="Calibri"/>
              </a:rPr>
              <a:t>prompt: what are you being asked?</a:t>
            </a:r>
            <a:endParaRPr lang="en-US" sz="2900" dirty="0" smtClean="0">
              <a:solidFill>
                <a:schemeClr val="bg2">
                  <a:lumMod val="50000"/>
                </a:schemeClr>
              </a:solidFill>
              <a:latin typeface="+mj-lt"/>
              <a:cs typeface="Calibri"/>
            </a:endParaRPr>
          </a:p>
          <a:p>
            <a:pPr marL="514350" indent="-514350">
              <a:buAutoNum type="arabicPeriod"/>
            </a:pPr>
            <a:r>
              <a:rPr lang="en-US" sz="2900" dirty="0" smtClean="0">
                <a:solidFill>
                  <a:schemeClr val="bg2">
                    <a:lumMod val="50000"/>
                  </a:schemeClr>
                </a:solidFill>
                <a:latin typeface="+mj-lt"/>
                <a:cs typeface="Calibri"/>
              </a:rPr>
              <a:t>Restate question using </a:t>
            </a:r>
            <a:r>
              <a:rPr lang="en-US" sz="2900" b="1" u="sng" dirty="0" smtClean="0">
                <a:solidFill>
                  <a:schemeClr val="bg2">
                    <a:lumMod val="50000"/>
                  </a:schemeClr>
                </a:solidFill>
                <a:latin typeface="+mj-lt"/>
                <a:cs typeface="Calibri"/>
              </a:rPr>
              <a:t>key words </a:t>
            </a:r>
            <a:r>
              <a:rPr lang="en-US" sz="2900" dirty="0" smtClean="0">
                <a:solidFill>
                  <a:schemeClr val="bg2">
                    <a:lumMod val="50000"/>
                  </a:schemeClr>
                </a:solidFill>
                <a:latin typeface="+mj-lt"/>
                <a:cs typeface="Calibri"/>
              </a:rPr>
              <a:t>in response</a:t>
            </a:r>
          </a:p>
          <a:p>
            <a:pPr>
              <a:buNone/>
            </a:pPr>
            <a:endParaRPr lang="en-US" dirty="0">
              <a:latin typeface="+mj-lt"/>
            </a:endParaRPr>
          </a:p>
        </p:txBody>
      </p:sp>
      <p:sp>
        <p:nvSpPr>
          <p:cNvPr id="6" name="Content Placeholder 5"/>
          <p:cNvSpPr txBox="1">
            <a:spLocks/>
          </p:cNvSpPr>
          <p:nvPr/>
        </p:nvSpPr>
        <p:spPr>
          <a:xfrm>
            <a:off x="4761186" y="2161648"/>
            <a:ext cx="4240924" cy="3514141"/>
          </a:xfrm>
          <a:prstGeom prst="rect">
            <a:avLst/>
          </a:prstGeom>
        </p:spPr>
        <p:txBody>
          <a:bodyPr vert="horz" lIns="91440" tIns="45720" rIns="91440" bIns="45720" rtlCol="0">
            <a:normAutofit fontScale="92500" lnSpcReduction="10000"/>
          </a:bodyPr>
          <a:lstStyle/>
          <a:p>
            <a:pPr>
              <a:spcBef>
                <a:spcPct val="0"/>
              </a:spcBef>
            </a:pPr>
            <a:r>
              <a:rPr kumimoji="0" lang="en-US" sz="2000" b="1" i="1" u="none" strike="noStrike" kern="1200" cap="none" spc="0" normalizeH="0" baseline="0" noProof="0" dirty="0" smtClean="0">
                <a:ln>
                  <a:noFill/>
                </a:ln>
                <a:solidFill>
                  <a:schemeClr val="tx1">
                    <a:lumMod val="75000"/>
                    <a:lumOff val="25000"/>
                  </a:schemeClr>
                </a:solidFill>
                <a:effectLst/>
                <a:uLnTx/>
                <a:uFillTx/>
                <a:latin typeface="+mj-lt"/>
                <a:cs typeface="Calibri"/>
              </a:rPr>
              <a:t>Constructed Response Question: </a:t>
            </a:r>
            <a:r>
              <a:rPr lang="en-US" altLang="en-US" sz="2000" dirty="0">
                <a:solidFill>
                  <a:schemeClr val="tx1">
                    <a:lumMod val="75000"/>
                    <a:lumOff val="25000"/>
                  </a:schemeClr>
                </a:solidFill>
                <a:latin typeface="Times New Roman" pitchFamily="18" charset="0"/>
              </a:rPr>
              <a:t>How does the author’s use of language contribute to the larger theme of the story?</a:t>
            </a:r>
          </a:p>
          <a:p>
            <a:pPr marR="0" lvl="0" algn="l" defTabSz="914400" rtl="0" eaLnBrk="1" fontAlgn="auto" latinLnBrk="0" hangingPunct="1">
              <a:lnSpc>
                <a:spcPct val="100000"/>
              </a:lnSpc>
              <a:spcBef>
                <a:spcPts val="2000"/>
              </a:spcBef>
              <a:spcAft>
                <a:spcPts val="0"/>
              </a:spcAft>
              <a:buClr>
                <a:schemeClr val="tx1">
                  <a:lumMod val="75000"/>
                  <a:lumOff val="25000"/>
                </a:schemeClr>
              </a:buClr>
              <a:buSzPct val="75000"/>
              <a:buFont typeface="Wingdings 2" pitchFamily="18" charset="2"/>
              <a:buNone/>
              <a:tabLst/>
              <a:defRPr/>
            </a:pPr>
            <a:r>
              <a:rPr kumimoji="0" lang="en-US" sz="3200" u="none" strike="noStrike" kern="1200" cap="none" spc="0" normalizeH="0" baseline="0" noProof="0" dirty="0" smtClean="0">
                <a:ln>
                  <a:noFill/>
                </a:ln>
                <a:solidFill>
                  <a:srgbClr val="FF0000"/>
                </a:solidFill>
                <a:effectLst/>
                <a:uLnTx/>
                <a:uFillTx/>
                <a:latin typeface="+mj-lt"/>
                <a:cs typeface="Calibri"/>
              </a:rPr>
              <a:t>Author Sandra Cisneros</a:t>
            </a:r>
            <a:r>
              <a:rPr kumimoji="0" lang="en-US" sz="3200" u="none" strike="noStrike" kern="1200" cap="none" spc="0" normalizeH="0" noProof="0" dirty="0" smtClean="0">
                <a:ln>
                  <a:noFill/>
                </a:ln>
                <a:solidFill>
                  <a:srgbClr val="FF0000"/>
                </a:solidFill>
                <a:effectLst/>
                <a:uLnTx/>
                <a:uFillTx/>
                <a:latin typeface="+mj-lt"/>
                <a:cs typeface="Calibri"/>
              </a:rPr>
              <a:t> uses similes and hyperbole to help convey meaning in her story “Eleven.”</a:t>
            </a:r>
            <a:endParaRPr kumimoji="0" lang="en-US" sz="3200" b="0" i="0" u="none" strike="noStrike" kern="1200" cap="none" spc="0" normalizeH="0" baseline="0" noProof="0" dirty="0">
              <a:ln>
                <a:noFill/>
              </a:ln>
              <a:solidFill>
                <a:srgbClr val="FF0000"/>
              </a:solidFill>
              <a:effectLst/>
              <a:uLnTx/>
              <a:uFillTx/>
              <a:latin typeface="+mj-lt"/>
            </a:endParaRPr>
          </a:p>
        </p:txBody>
      </p:sp>
      <p:sp>
        <p:nvSpPr>
          <p:cNvPr id="2" name="TextBox 1"/>
          <p:cNvSpPr txBox="1"/>
          <p:nvPr/>
        </p:nvSpPr>
        <p:spPr>
          <a:xfrm>
            <a:off x="2396359" y="1238333"/>
            <a:ext cx="4225158" cy="646331"/>
          </a:xfrm>
          <a:prstGeom prst="rect">
            <a:avLst/>
          </a:prstGeom>
          <a:noFill/>
        </p:spPr>
        <p:txBody>
          <a:bodyPr wrap="square" rtlCol="0">
            <a:spAutoFit/>
          </a:bodyPr>
          <a:lstStyle/>
          <a:p>
            <a:pPr algn="ctr"/>
            <a:r>
              <a:rPr lang="en-US" sz="3600" b="1" dirty="0" smtClean="0">
                <a:solidFill>
                  <a:srgbClr val="FF0000"/>
                </a:solidFill>
              </a:rPr>
              <a:t>ANSWER</a:t>
            </a:r>
            <a:endParaRPr 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40906" y="2456317"/>
            <a:ext cx="4730639" cy="4374304"/>
          </a:xfrm>
        </p:spPr>
        <p:txBody>
          <a:bodyPr>
            <a:normAutofit/>
          </a:bodyPr>
          <a:lstStyle/>
          <a:p>
            <a:pPr algn="l"/>
            <a:r>
              <a:rPr lang="en-US" sz="2000" b="1" u="sng" dirty="0" smtClean="0">
                <a:cs typeface="Calibri"/>
              </a:rPr>
              <a:t>Key Points to Remember</a:t>
            </a:r>
          </a:p>
          <a:p>
            <a:pPr marL="342900" indent="-342900" algn="l">
              <a:buAutoNum type="arabicPeriod"/>
            </a:pPr>
            <a:r>
              <a:rPr lang="en-US" sz="1900" dirty="0" smtClean="0">
                <a:solidFill>
                  <a:srgbClr val="0000FF"/>
                </a:solidFill>
                <a:cs typeface="Calibri"/>
              </a:rPr>
              <a:t>P=prove your </a:t>
            </a:r>
            <a:r>
              <a:rPr lang="en-US" sz="1900" dirty="0" smtClean="0">
                <a:solidFill>
                  <a:srgbClr val="0000FF"/>
                </a:solidFill>
                <a:cs typeface="Calibri"/>
              </a:rPr>
              <a:t>point</a:t>
            </a:r>
            <a:endParaRPr lang="en-US" sz="1900" dirty="0" smtClean="0">
              <a:solidFill>
                <a:srgbClr val="0000FF"/>
              </a:solidFill>
              <a:cs typeface="Calibri"/>
            </a:endParaRPr>
          </a:p>
          <a:p>
            <a:pPr marL="342900" indent="-342900" algn="l">
              <a:buAutoNum type="arabicPeriod"/>
            </a:pPr>
            <a:r>
              <a:rPr lang="en-US" sz="2000" dirty="0" smtClean="0">
                <a:cs typeface="Calibri"/>
              </a:rPr>
              <a:t>Provide </a:t>
            </a:r>
            <a:r>
              <a:rPr lang="en-US" sz="2000" b="1" u="sng" dirty="0" smtClean="0">
                <a:cs typeface="Calibri"/>
              </a:rPr>
              <a:t>DIRECT QUOTE </a:t>
            </a:r>
            <a:r>
              <a:rPr lang="en-US" sz="2000" dirty="0" smtClean="0">
                <a:cs typeface="Calibri"/>
              </a:rPr>
              <a:t>from the selection that SUPPORT your assertion (must be relevant and accurate)</a:t>
            </a:r>
          </a:p>
          <a:p>
            <a:pPr marL="342900" indent="-342900" algn="l">
              <a:buAutoNum type="arabicPeriod"/>
            </a:pPr>
            <a:r>
              <a:rPr lang="en-US" sz="2000" dirty="0" smtClean="0">
                <a:cs typeface="Calibri"/>
              </a:rPr>
              <a:t>There must always be </a:t>
            </a:r>
            <a:r>
              <a:rPr lang="en-US" sz="2000" b="1" u="sng" dirty="0" smtClean="0">
                <a:cs typeface="Calibri"/>
              </a:rPr>
              <a:t>TWO </a:t>
            </a:r>
            <a:r>
              <a:rPr lang="en-US" sz="2000" b="1" u="sng" dirty="0" smtClean="0">
                <a:cs typeface="Calibri"/>
              </a:rPr>
              <a:t>PIECES </a:t>
            </a:r>
            <a:r>
              <a:rPr lang="en-US" sz="2000" dirty="0" smtClean="0">
                <a:cs typeface="Calibri"/>
              </a:rPr>
              <a:t>of evidence. </a:t>
            </a:r>
          </a:p>
          <a:p>
            <a:pPr marL="342900" indent="-342900" algn="l">
              <a:buAutoNum type="arabicPeriod"/>
            </a:pPr>
            <a:r>
              <a:rPr lang="en-US" sz="2000" b="1" u="sng" dirty="0" smtClean="0">
                <a:cs typeface="Calibri"/>
              </a:rPr>
              <a:t>SUMMARY</a:t>
            </a:r>
            <a:r>
              <a:rPr lang="en-US" sz="2000" dirty="0" smtClean="0">
                <a:cs typeface="Calibri"/>
              </a:rPr>
              <a:t> </a:t>
            </a:r>
            <a:r>
              <a:rPr lang="en-US" sz="2000" dirty="0" smtClean="0">
                <a:cs typeface="Calibri"/>
              </a:rPr>
              <a:t>can be your friend or enemy</a:t>
            </a:r>
            <a:r>
              <a:rPr lang="en-US" sz="2000" dirty="0" smtClean="0">
                <a:cs typeface="Calibri"/>
              </a:rPr>
              <a:t>.</a:t>
            </a:r>
            <a:endParaRPr lang="en-US" sz="2000" dirty="0" smtClean="0">
              <a:cs typeface="Calibri"/>
            </a:endParaRPr>
          </a:p>
        </p:txBody>
      </p:sp>
      <p:sp>
        <p:nvSpPr>
          <p:cNvPr id="8" name="L-Shape 7"/>
          <p:cNvSpPr/>
          <p:nvPr/>
        </p:nvSpPr>
        <p:spPr>
          <a:xfrm>
            <a:off x="257706" y="0"/>
            <a:ext cx="3644716" cy="244780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478599" y="0"/>
            <a:ext cx="3736753" cy="2042907"/>
          </a:xfrm>
          <a:solidFill>
            <a:srgbClr val="EAA357"/>
          </a:solidFill>
        </p:spPr>
        <p:txBody>
          <a:bodyPr tIns="0"/>
          <a:lstStyle/>
          <a:p>
            <a:r>
              <a:rPr lang="en-US" sz="4800" dirty="0" smtClean="0">
                <a:cs typeface="Calibri"/>
              </a:rPr>
              <a:t>The Breakdown: “</a:t>
            </a:r>
            <a:r>
              <a:rPr lang="en-US" sz="4800" dirty="0" smtClean="0">
                <a:solidFill>
                  <a:srgbClr val="0000FF"/>
                </a:solidFill>
                <a:cs typeface="Calibri"/>
              </a:rPr>
              <a:t>P</a:t>
            </a:r>
            <a:r>
              <a:rPr lang="en-US" sz="4800" dirty="0" smtClean="0">
                <a:cs typeface="Calibri"/>
              </a:rPr>
              <a:t>”</a:t>
            </a:r>
            <a:endParaRPr lang="en-US" sz="4800" dirty="0">
              <a:cs typeface="Calibri"/>
            </a:endParaRPr>
          </a:p>
        </p:txBody>
      </p:sp>
      <p:sp>
        <p:nvSpPr>
          <p:cNvPr id="9" name="TextBox 8"/>
          <p:cNvSpPr txBox="1"/>
          <p:nvPr/>
        </p:nvSpPr>
        <p:spPr>
          <a:xfrm>
            <a:off x="4871545" y="11581"/>
            <a:ext cx="4267082" cy="6401753"/>
          </a:xfrm>
          <a:prstGeom prst="rect">
            <a:avLst/>
          </a:prstGeom>
          <a:noFill/>
        </p:spPr>
        <p:txBody>
          <a:bodyPr wrap="square" rtlCol="0">
            <a:spAutoFit/>
          </a:bodyPr>
          <a:lstStyle/>
          <a:p>
            <a:pPr lvl="0"/>
            <a:r>
              <a:rPr lang="en-US" sz="2800" b="1" dirty="0" smtClean="0">
                <a:solidFill>
                  <a:srgbClr val="0070C0"/>
                </a:solidFill>
                <a:latin typeface="+mj-lt"/>
                <a:cs typeface="Calibri"/>
              </a:rPr>
              <a:t>This figurative language can be seen when Rachel discovers her birthday isn’t going to be the occasion she initially thought. She tells readers “the way you grow old is kind of like an onion,” and that is why “today I wish I was one hundred and two instead of eleven because…I’d would’ve known what to say…”</a:t>
            </a:r>
          </a:p>
          <a:p>
            <a:pPr lvl="0"/>
            <a:endParaRPr lang="en-US" i="1" dirty="0">
              <a:solidFill>
                <a:srgbClr val="0000FF"/>
              </a:solidFill>
            </a:endParaRPr>
          </a:p>
        </p:txBody>
      </p:sp>
      <p:sp>
        <p:nvSpPr>
          <p:cNvPr id="7" name="TextBox 6"/>
          <p:cNvSpPr txBox="1"/>
          <p:nvPr/>
        </p:nvSpPr>
        <p:spPr>
          <a:xfrm>
            <a:off x="140906" y="1913085"/>
            <a:ext cx="4225158" cy="646331"/>
          </a:xfrm>
          <a:prstGeom prst="rect">
            <a:avLst/>
          </a:prstGeom>
          <a:noFill/>
        </p:spPr>
        <p:txBody>
          <a:bodyPr wrap="square" rtlCol="0">
            <a:spAutoFit/>
          </a:bodyPr>
          <a:lstStyle/>
          <a:p>
            <a:pPr algn="ctr"/>
            <a:r>
              <a:rPr lang="en-US" sz="3600" b="1" dirty="0" smtClean="0">
                <a:solidFill>
                  <a:srgbClr val="0070C0"/>
                </a:solidFill>
              </a:rPr>
              <a:t>PROOF</a:t>
            </a:r>
            <a:endParaRPr lang="en-US" sz="36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40906" y="2456317"/>
            <a:ext cx="4730639" cy="4374304"/>
          </a:xfrm>
        </p:spPr>
        <p:txBody>
          <a:bodyPr>
            <a:normAutofit/>
          </a:bodyPr>
          <a:lstStyle/>
          <a:p>
            <a:pPr algn="l"/>
            <a:r>
              <a:rPr lang="en-US" sz="2000" b="1" u="sng" dirty="0" smtClean="0">
                <a:cs typeface="Calibri"/>
              </a:rPr>
              <a:t>Key Points to Remember</a:t>
            </a:r>
          </a:p>
          <a:p>
            <a:pPr marL="342900" indent="-342900" algn="l">
              <a:buAutoNum type="arabicPeriod"/>
            </a:pPr>
            <a:r>
              <a:rPr lang="en-US" sz="1800" dirty="0">
                <a:solidFill>
                  <a:srgbClr val="0000FF"/>
                </a:solidFill>
                <a:cs typeface="Calibri"/>
              </a:rPr>
              <a:t>P=prove your point</a:t>
            </a:r>
          </a:p>
          <a:p>
            <a:pPr marL="342900" indent="-342900" algn="l">
              <a:buAutoNum type="arabicPeriod"/>
            </a:pPr>
            <a:r>
              <a:rPr lang="en-US" sz="1800" dirty="0">
                <a:cs typeface="Calibri"/>
              </a:rPr>
              <a:t>Provide </a:t>
            </a:r>
            <a:r>
              <a:rPr lang="en-US" sz="1800" b="1" u="sng" dirty="0">
                <a:cs typeface="Calibri"/>
              </a:rPr>
              <a:t>DIRECT QUOTE </a:t>
            </a:r>
            <a:r>
              <a:rPr lang="en-US" sz="1800" dirty="0">
                <a:cs typeface="Calibri"/>
              </a:rPr>
              <a:t>from the selection that SUPPORT your assertion (must be relevant and accurate)</a:t>
            </a:r>
          </a:p>
          <a:p>
            <a:pPr marL="342900" indent="-342900" algn="l">
              <a:buAutoNum type="arabicPeriod"/>
            </a:pPr>
            <a:r>
              <a:rPr lang="en-US" sz="1800" dirty="0">
                <a:cs typeface="Calibri"/>
              </a:rPr>
              <a:t>There must always be </a:t>
            </a:r>
            <a:r>
              <a:rPr lang="en-US" sz="1800" b="1" u="sng" dirty="0">
                <a:cs typeface="Calibri"/>
              </a:rPr>
              <a:t>TWO PIECES </a:t>
            </a:r>
            <a:r>
              <a:rPr lang="en-US" sz="1800" dirty="0">
                <a:cs typeface="Calibri"/>
              </a:rPr>
              <a:t>of evidence. </a:t>
            </a:r>
          </a:p>
          <a:p>
            <a:pPr marL="342900" indent="-342900" algn="l">
              <a:buAutoNum type="arabicPeriod"/>
            </a:pPr>
            <a:r>
              <a:rPr lang="en-US" sz="1800" b="1" u="sng" dirty="0">
                <a:cs typeface="Calibri"/>
              </a:rPr>
              <a:t>SUMMARY</a:t>
            </a:r>
            <a:r>
              <a:rPr lang="en-US" sz="1800" dirty="0">
                <a:cs typeface="Calibri"/>
              </a:rPr>
              <a:t> can be your friend or enemy.</a:t>
            </a:r>
          </a:p>
        </p:txBody>
      </p:sp>
      <p:sp>
        <p:nvSpPr>
          <p:cNvPr id="8" name="L-Shape 7"/>
          <p:cNvSpPr/>
          <p:nvPr/>
        </p:nvSpPr>
        <p:spPr>
          <a:xfrm>
            <a:off x="257706" y="0"/>
            <a:ext cx="3644716" cy="2447807"/>
          </a:xfrm>
          <a:prstGeom prst="corner">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478599" y="0"/>
            <a:ext cx="3736753" cy="2042907"/>
          </a:xfrm>
          <a:solidFill>
            <a:srgbClr val="EAA357"/>
          </a:solidFill>
        </p:spPr>
        <p:txBody>
          <a:bodyPr tIns="0"/>
          <a:lstStyle/>
          <a:p>
            <a:r>
              <a:rPr lang="en-US" sz="4800" dirty="0" smtClean="0">
                <a:cs typeface="Calibri"/>
              </a:rPr>
              <a:t>The Breakdown: “</a:t>
            </a:r>
            <a:r>
              <a:rPr lang="en-US" sz="4800" dirty="0" smtClean="0">
                <a:solidFill>
                  <a:srgbClr val="0000FF"/>
                </a:solidFill>
                <a:cs typeface="Calibri"/>
              </a:rPr>
              <a:t>P</a:t>
            </a:r>
            <a:r>
              <a:rPr lang="en-US" sz="4800" dirty="0" smtClean="0">
                <a:cs typeface="Calibri"/>
              </a:rPr>
              <a:t>”</a:t>
            </a:r>
            <a:endParaRPr lang="en-US" sz="4800" dirty="0">
              <a:cs typeface="Calibri"/>
            </a:endParaRPr>
          </a:p>
        </p:txBody>
      </p:sp>
      <p:sp>
        <p:nvSpPr>
          <p:cNvPr id="9" name="TextBox 8"/>
          <p:cNvSpPr txBox="1"/>
          <p:nvPr/>
        </p:nvSpPr>
        <p:spPr>
          <a:xfrm>
            <a:off x="4871545" y="11581"/>
            <a:ext cx="4267082" cy="4832092"/>
          </a:xfrm>
          <a:prstGeom prst="rect">
            <a:avLst/>
          </a:prstGeom>
          <a:noFill/>
        </p:spPr>
        <p:txBody>
          <a:bodyPr wrap="square" rtlCol="0">
            <a:spAutoFit/>
          </a:bodyPr>
          <a:lstStyle/>
          <a:p>
            <a:pPr lvl="0" algn="ctr"/>
            <a:r>
              <a:rPr lang="en-US" sz="2800" b="1" u="sng" dirty="0" smtClean="0">
                <a:solidFill>
                  <a:srgbClr val="0070C0"/>
                </a:solidFill>
              </a:rPr>
              <a:t>Example starters:</a:t>
            </a:r>
          </a:p>
          <a:p>
            <a:pPr lvl="0"/>
            <a:endParaRPr lang="en-US" sz="2800" dirty="0"/>
          </a:p>
          <a:p>
            <a:pPr marL="457200" lvl="0" indent="-457200">
              <a:buFont typeface="Arial" panose="020B0604020202020204" pitchFamily="34" charset="0"/>
              <a:buChar char="•"/>
            </a:pPr>
            <a:r>
              <a:rPr lang="en-US" sz="2800" dirty="0" smtClean="0"/>
              <a:t>When the author…</a:t>
            </a:r>
          </a:p>
          <a:p>
            <a:pPr marL="457200" lvl="0" indent="-457200">
              <a:buFont typeface="Arial" panose="020B0604020202020204" pitchFamily="34" charset="0"/>
              <a:buChar char="•"/>
            </a:pPr>
            <a:r>
              <a:rPr lang="en-US" sz="2800" dirty="0" smtClean="0"/>
              <a:t>This can be seen when…</a:t>
            </a:r>
          </a:p>
          <a:p>
            <a:pPr marL="457200" lvl="0" indent="-457200">
              <a:buFont typeface="Arial" panose="020B0604020202020204" pitchFamily="34" charset="0"/>
              <a:buChar char="•"/>
            </a:pPr>
            <a:r>
              <a:rPr lang="en-US" sz="2800" dirty="0" smtClean="0"/>
              <a:t>for </a:t>
            </a:r>
            <a:r>
              <a:rPr lang="en-US" sz="2800" dirty="0"/>
              <a:t>example </a:t>
            </a:r>
            <a:endParaRPr lang="en-US" sz="2800" dirty="0" smtClean="0"/>
          </a:p>
          <a:p>
            <a:pPr marL="457200" lvl="0" indent="-457200">
              <a:buFont typeface="Arial" panose="020B0604020202020204" pitchFamily="34" charset="0"/>
              <a:buChar char="•"/>
            </a:pPr>
            <a:r>
              <a:rPr lang="en-US" sz="2800" dirty="0" smtClean="0"/>
              <a:t>for </a:t>
            </a:r>
            <a:r>
              <a:rPr lang="en-US" sz="2800" dirty="0"/>
              <a:t>instance </a:t>
            </a:r>
            <a:endParaRPr lang="en-US" sz="2800" dirty="0" smtClean="0"/>
          </a:p>
          <a:p>
            <a:pPr marL="457200" lvl="0" indent="-457200">
              <a:buFont typeface="Arial" panose="020B0604020202020204" pitchFamily="34" charset="0"/>
              <a:buChar char="•"/>
            </a:pPr>
            <a:r>
              <a:rPr lang="en-US" sz="2800" dirty="0" smtClean="0"/>
              <a:t>specifically</a:t>
            </a:r>
            <a:r>
              <a:rPr lang="en-US" sz="2800" dirty="0"/>
              <a:t> </a:t>
            </a:r>
            <a:endParaRPr lang="en-US" sz="2800" dirty="0" smtClean="0"/>
          </a:p>
          <a:p>
            <a:pPr marL="457200" lvl="0" indent="-457200">
              <a:buFont typeface="Arial" panose="020B0604020202020204" pitchFamily="34" charset="0"/>
              <a:buChar char="•"/>
            </a:pPr>
            <a:r>
              <a:rPr lang="en-US" sz="2800" dirty="0" smtClean="0"/>
              <a:t>The </a:t>
            </a:r>
            <a:r>
              <a:rPr lang="en-US" sz="2800" dirty="0"/>
              <a:t>first (second, another, etc.) example/reason is . . .</a:t>
            </a:r>
            <a:endParaRPr lang="en-US" i="1" dirty="0">
              <a:solidFill>
                <a:srgbClr val="0000FF"/>
              </a:solidFill>
            </a:endParaRPr>
          </a:p>
        </p:txBody>
      </p:sp>
      <p:sp>
        <p:nvSpPr>
          <p:cNvPr id="7" name="TextBox 6"/>
          <p:cNvSpPr txBox="1"/>
          <p:nvPr/>
        </p:nvSpPr>
        <p:spPr>
          <a:xfrm>
            <a:off x="140906" y="1913085"/>
            <a:ext cx="4225158" cy="646331"/>
          </a:xfrm>
          <a:prstGeom prst="rect">
            <a:avLst/>
          </a:prstGeom>
          <a:noFill/>
        </p:spPr>
        <p:txBody>
          <a:bodyPr wrap="square" rtlCol="0">
            <a:spAutoFit/>
          </a:bodyPr>
          <a:lstStyle/>
          <a:p>
            <a:pPr algn="ctr"/>
            <a:r>
              <a:rPr lang="en-US" sz="3600" b="1" dirty="0" smtClean="0">
                <a:solidFill>
                  <a:srgbClr val="0070C0"/>
                </a:solidFill>
              </a:rPr>
              <a:t>PROOF</a:t>
            </a:r>
            <a:endParaRPr lang="en-US" sz="3600" b="1" dirty="0">
              <a:solidFill>
                <a:srgbClr val="0070C0"/>
              </a:solidFill>
            </a:endParaRPr>
          </a:p>
        </p:txBody>
      </p:sp>
    </p:spTree>
    <p:extLst>
      <p:ext uri="{BB962C8B-B14F-4D97-AF65-F5344CB8AC3E}">
        <p14:creationId xmlns:p14="http://schemas.microsoft.com/office/powerpoint/2010/main" val="413717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98475" y="1914075"/>
            <a:ext cx="4562256" cy="4364038"/>
          </a:xfrm>
        </p:spPr>
        <p:txBody>
          <a:bodyPr>
            <a:noAutofit/>
          </a:bodyPr>
          <a:lstStyle/>
          <a:p>
            <a:pPr>
              <a:buNone/>
            </a:pPr>
            <a:r>
              <a:rPr lang="en-US" sz="1800" dirty="0" smtClean="0">
                <a:latin typeface="+mj-lt"/>
              </a:rPr>
              <a:t>Key Points to Remember</a:t>
            </a:r>
          </a:p>
          <a:p>
            <a:pPr>
              <a:buAutoNum type="arabicPeriod"/>
            </a:pPr>
            <a:r>
              <a:rPr lang="en-US" sz="1800" dirty="0" smtClean="0">
                <a:solidFill>
                  <a:srgbClr val="00B050"/>
                </a:solidFill>
                <a:latin typeface="+mj-lt"/>
              </a:rPr>
              <a:t>E= Explain your proof/conclude</a:t>
            </a:r>
          </a:p>
          <a:p>
            <a:pPr>
              <a:buAutoNum type="arabicPeriod"/>
            </a:pPr>
            <a:r>
              <a:rPr lang="en-US" sz="1800" dirty="0" smtClean="0">
                <a:latin typeface="+mj-lt"/>
              </a:rPr>
              <a:t>Significance/Analysis: thoughts and interpretations from your own head based on the evidence you provided. </a:t>
            </a:r>
          </a:p>
          <a:p>
            <a:pPr>
              <a:buAutoNum type="arabicPeriod"/>
            </a:pPr>
            <a:r>
              <a:rPr lang="en-US" sz="1800" dirty="0" smtClean="0">
                <a:latin typeface="+mj-lt"/>
              </a:rPr>
              <a:t>Your explanation is an original thought! Show us what you know:</a:t>
            </a:r>
          </a:p>
          <a:p>
            <a:pPr>
              <a:spcBef>
                <a:spcPts val="0"/>
              </a:spcBef>
              <a:buFont typeface="Arial" panose="020B0604020202020204" pitchFamily="34" charset="0"/>
              <a:buChar char="•"/>
            </a:pPr>
            <a:r>
              <a:rPr lang="en-US" sz="1800" dirty="0">
                <a:latin typeface="+mj-lt"/>
              </a:rPr>
              <a:t>W</a:t>
            </a:r>
            <a:r>
              <a:rPr lang="en-US" sz="1800" dirty="0" smtClean="0">
                <a:latin typeface="+mj-lt"/>
              </a:rPr>
              <a:t>hat is the author teaching us?</a:t>
            </a:r>
          </a:p>
          <a:p>
            <a:pPr>
              <a:spcBef>
                <a:spcPts val="0"/>
              </a:spcBef>
              <a:buFont typeface="Arial" panose="020B0604020202020204" pitchFamily="34" charset="0"/>
              <a:buChar char="•"/>
            </a:pPr>
            <a:r>
              <a:rPr lang="en-US" sz="1800" dirty="0" smtClean="0">
                <a:latin typeface="+mj-lt"/>
              </a:rPr>
              <a:t>Why did they make the choices they made? </a:t>
            </a:r>
          </a:p>
          <a:p>
            <a:pPr>
              <a:spcBef>
                <a:spcPts val="0"/>
              </a:spcBef>
              <a:buFont typeface="Arial" panose="020B0604020202020204" pitchFamily="34" charset="0"/>
              <a:buChar char="•"/>
            </a:pPr>
            <a:r>
              <a:rPr lang="en-US" sz="1800" dirty="0" smtClean="0">
                <a:latin typeface="+mj-lt"/>
              </a:rPr>
              <a:t>What about the world are they pointing out to us.  </a:t>
            </a:r>
            <a:endParaRPr lang="en-US" sz="1800" dirty="0">
              <a:latin typeface="+mj-lt"/>
            </a:endParaRPr>
          </a:p>
        </p:txBody>
      </p:sp>
      <p:sp>
        <p:nvSpPr>
          <p:cNvPr id="7" name="Content Placeholder 6"/>
          <p:cNvSpPr>
            <a:spLocks noGrp="1"/>
          </p:cNvSpPr>
          <p:nvPr>
            <p:ph sz="half" idx="2"/>
          </p:nvPr>
        </p:nvSpPr>
        <p:spPr>
          <a:xfrm>
            <a:off x="5060731" y="2223325"/>
            <a:ext cx="3840480" cy="4364038"/>
          </a:xfrm>
        </p:spPr>
        <p:txBody>
          <a:bodyPr>
            <a:normAutofit fontScale="77500" lnSpcReduction="20000"/>
          </a:bodyPr>
          <a:lstStyle/>
          <a:p>
            <a:pPr marL="0" lvl="0" indent="0">
              <a:buNone/>
            </a:pPr>
            <a:r>
              <a:rPr lang="en-US" sz="2800" dirty="0">
                <a:solidFill>
                  <a:srgbClr val="00B050"/>
                </a:solidFill>
                <a:cs typeface="Calibri"/>
              </a:rPr>
              <a:t>The narrator’s thoughts show her desire to be more mature  and prepared to face a challenge she feels is beyond her 11 years of experience. Such comparisons and exaggerations in her language show that despite her age, she can still share wisdom on what it is like to grow up. Ultimately Rachel discovers the old adage that age is more than just a number, a major theme of the work.  </a:t>
            </a:r>
          </a:p>
          <a:p>
            <a:pPr marL="0" indent="0">
              <a:buNone/>
            </a:pPr>
            <a:endParaRPr lang="en-US" sz="2800" dirty="0"/>
          </a:p>
        </p:txBody>
      </p:sp>
      <p:sp>
        <p:nvSpPr>
          <p:cNvPr id="9" name="L-Shape 8"/>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smtClean="0"/>
              <a:t>The Breakdown: “</a:t>
            </a:r>
            <a:r>
              <a:rPr lang="en-US" dirty="0" smtClean="0">
                <a:solidFill>
                  <a:srgbClr val="00B050"/>
                </a:solidFill>
              </a:rPr>
              <a:t>E</a:t>
            </a:r>
            <a:r>
              <a:rPr lang="en-US" dirty="0" smtClean="0"/>
              <a:t>”</a:t>
            </a:r>
            <a:endParaRPr lang="en-US" dirty="0"/>
          </a:p>
        </p:txBody>
      </p:sp>
      <p:sp>
        <p:nvSpPr>
          <p:cNvPr id="8" name="TextBox 7"/>
          <p:cNvSpPr txBox="1"/>
          <p:nvPr/>
        </p:nvSpPr>
        <p:spPr>
          <a:xfrm>
            <a:off x="2396359" y="1238333"/>
            <a:ext cx="4225158" cy="646331"/>
          </a:xfrm>
          <a:prstGeom prst="rect">
            <a:avLst/>
          </a:prstGeom>
          <a:noFill/>
        </p:spPr>
        <p:txBody>
          <a:bodyPr wrap="square" rtlCol="0">
            <a:spAutoFit/>
          </a:bodyPr>
          <a:lstStyle/>
          <a:p>
            <a:pPr algn="ctr"/>
            <a:r>
              <a:rPr lang="en-US" sz="3600" b="1" dirty="0" smtClean="0">
                <a:solidFill>
                  <a:srgbClr val="00B050"/>
                </a:solidFill>
              </a:rPr>
              <a:t>EXPLAIN</a:t>
            </a:r>
            <a:endParaRPr lang="en-US" sz="36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98475" y="1914075"/>
            <a:ext cx="4562256" cy="4364038"/>
          </a:xfrm>
        </p:spPr>
        <p:txBody>
          <a:bodyPr>
            <a:noAutofit/>
          </a:bodyPr>
          <a:lstStyle/>
          <a:p>
            <a:pPr>
              <a:buNone/>
            </a:pPr>
            <a:r>
              <a:rPr lang="en-US" sz="1800" dirty="0" smtClean="0">
                <a:latin typeface="+mj-lt"/>
              </a:rPr>
              <a:t>Key Points to Remember</a:t>
            </a:r>
          </a:p>
          <a:p>
            <a:pPr>
              <a:buAutoNum type="arabicPeriod"/>
            </a:pPr>
            <a:r>
              <a:rPr lang="en-US" sz="1800" dirty="0">
                <a:solidFill>
                  <a:srgbClr val="00B050"/>
                </a:solidFill>
              </a:rPr>
              <a:t>E= Explain your proof/conclude</a:t>
            </a:r>
          </a:p>
          <a:p>
            <a:pPr>
              <a:buAutoNum type="arabicPeriod"/>
            </a:pPr>
            <a:r>
              <a:rPr lang="en-US" sz="1800" dirty="0"/>
              <a:t>Significance/Analysis: thoughts and interpretations from your own head based on the evidence you provided. </a:t>
            </a:r>
          </a:p>
          <a:p>
            <a:pPr>
              <a:buAutoNum type="arabicPeriod"/>
            </a:pPr>
            <a:r>
              <a:rPr lang="en-US" sz="1800" dirty="0"/>
              <a:t>Your explanation is an original thought! Show us what you know:</a:t>
            </a:r>
          </a:p>
          <a:p>
            <a:pPr>
              <a:spcBef>
                <a:spcPts val="0"/>
              </a:spcBef>
              <a:buFont typeface="Arial" panose="020B0604020202020204" pitchFamily="34" charset="0"/>
              <a:buChar char="•"/>
            </a:pPr>
            <a:r>
              <a:rPr lang="en-US" sz="1800" dirty="0"/>
              <a:t>What is the author teaching us?</a:t>
            </a:r>
          </a:p>
          <a:p>
            <a:pPr>
              <a:spcBef>
                <a:spcPts val="0"/>
              </a:spcBef>
              <a:buFont typeface="Arial" panose="020B0604020202020204" pitchFamily="34" charset="0"/>
              <a:buChar char="•"/>
            </a:pPr>
            <a:r>
              <a:rPr lang="en-US" sz="1800" dirty="0"/>
              <a:t>Why did they make the choices they made? </a:t>
            </a:r>
          </a:p>
          <a:p>
            <a:pPr>
              <a:spcBef>
                <a:spcPts val="0"/>
              </a:spcBef>
              <a:buFont typeface="Arial" panose="020B0604020202020204" pitchFamily="34" charset="0"/>
              <a:buChar char="•"/>
            </a:pPr>
            <a:r>
              <a:rPr lang="en-US" sz="1800" dirty="0"/>
              <a:t>What about the world are they pointing out to us.  </a:t>
            </a:r>
          </a:p>
        </p:txBody>
      </p:sp>
      <p:sp>
        <p:nvSpPr>
          <p:cNvPr id="7" name="Content Placeholder 6"/>
          <p:cNvSpPr>
            <a:spLocks noGrp="1"/>
          </p:cNvSpPr>
          <p:nvPr>
            <p:ph sz="half" idx="2"/>
          </p:nvPr>
        </p:nvSpPr>
        <p:spPr>
          <a:xfrm>
            <a:off x="5060731" y="2223325"/>
            <a:ext cx="3840480" cy="4364038"/>
          </a:xfrm>
        </p:spPr>
        <p:txBody>
          <a:bodyPr>
            <a:normAutofit/>
          </a:bodyPr>
          <a:lstStyle/>
          <a:p>
            <a:pPr marL="0" lvl="0" indent="0" algn="ctr">
              <a:buNone/>
            </a:pPr>
            <a:r>
              <a:rPr lang="en-US" sz="2800" b="1" u="sng" dirty="0" smtClean="0">
                <a:solidFill>
                  <a:srgbClr val="00B050"/>
                </a:solidFill>
                <a:cs typeface="Calibri"/>
              </a:rPr>
              <a:t>Example starters:</a:t>
            </a:r>
          </a:p>
          <a:p>
            <a:pPr>
              <a:buFont typeface="Arial" panose="020B0604020202020204" pitchFamily="34" charset="0"/>
              <a:buChar char="•"/>
            </a:pPr>
            <a:r>
              <a:rPr lang="en-US" sz="2400" b="1" dirty="0" smtClean="0">
                <a:solidFill>
                  <a:schemeClr val="tx1"/>
                </a:solidFill>
                <a:cs typeface="Calibri"/>
              </a:rPr>
              <a:t>These examples help the author…</a:t>
            </a:r>
          </a:p>
          <a:p>
            <a:pPr>
              <a:buFont typeface="Arial" panose="020B0604020202020204" pitchFamily="34" charset="0"/>
              <a:buChar char="•"/>
            </a:pPr>
            <a:r>
              <a:rPr lang="en-US" sz="2400" b="1" dirty="0" smtClean="0">
                <a:solidFill>
                  <a:schemeClr val="tx1"/>
                </a:solidFill>
                <a:cs typeface="Calibri"/>
              </a:rPr>
              <a:t>The author uses ________ to help the readers…</a:t>
            </a:r>
          </a:p>
          <a:p>
            <a:pPr>
              <a:buFont typeface="Arial" panose="020B0604020202020204" pitchFamily="34" charset="0"/>
              <a:buChar char="•"/>
            </a:pPr>
            <a:r>
              <a:rPr lang="en-US" sz="2400" b="1" dirty="0" smtClean="0">
                <a:solidFill>
                  <a:schemeClr val="tx1"/>
                </a:solidFill>
                <a:cs typeface="Calibri"/>
              </a:rPr>
              <a:t>The quotations show the way the author…</a:t>
            </a:r>
            <a:endParaRPr lang="en-US" b="1" dirty="0">
              <a:solidFill>
                <a:schemeClr val="tx1"/>
              </a:solidFill>
              <a:cs typeface="Calibri"/>
            </a:endParaRPr>
          </a:p>
          <a:p>
            <a:pPr marL="0" indent="0">
              <a:buNone/>
            </a:pPr>
            <a:endParaRPr lang="en-US" sz="2800" dirty="0"/>
          </a:p>
        </p:txBody>
      </p:sp>
      <p:sp>
        <p:nvSpPr>
          <p:cNvPr id="9" name="L-Shape 8"/>
          <p:cNvSpPr/>
          <p:nvPr/>
        </p:nvSpPr>
        <p:spPr>
          <a:xfrm>
            <a:off x="228601" y="11601"/>
            <a:ext cx="8422994" cy="1902474"/>
          </a:xfrm>
          <a:prstGeom prst="corner">
            <a:avLst>
              <a:gd name="adj1" fmla="val 47542"/>
              <a:gd name="adj2" fmla="val 51271"/>
            </a:avLst>
          </a:prstGeom>
          <a:solidFill>
            <a:srgbClr val="FFFFFF"/>
          </a:solidFill>
          <a:ln w="50800" cap="flat" cmpd="sng" algn="ctr">
            <a:solidFill>
              <a:schemeClr val="accent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3"/>
          <p:cNvSpPr>
            <a:spLocks noGrp="1"/>
          </p:cNvSpPr>
          <p:nvPr>
            <p:ph type="title"/>
          </p:nvPr>
        </p:nvSpPr>
        <p:spPr>
          <a:xfrm>
            <a:off x="699491" y="1"/>
            <a:ext cx="8444509" cy="1238332"/>
          </a:xfrm>
          <a:solidFill>
            <a:schemeClr val="tx2">
              <a:lumMod val="60000"/>
              <a:lumOff val="40000"/>
            </a:schemeClr>
          </a:solidFill>
        </p:spPr>
        <p:txBody>
          <a:bodyPr/>
          <a:lstStyle/>
          <a:p>
            <a:r>
              <a:rPr lang="en-US" dirty="0" smtClean="0"/>
              <a:t>The Breakdown: “</a:t>
            </a:r>
            <a:r>
              <a:rPr lang="en-US" dirty="0" smtClean="0">
                <a:solidFill>
                  <a:srgbClr val="00B050"/>
                </a:solidFill>
              </a:rPr>
              <a:t>E</a:t>
            </a:r>
            <a:r>
              <a:rPr lang="en-US" dirty="0" smtClean="0"/>
              <a:t>”</a:t>
            </a:r>
            <a:endParaRPr lang="en-US" dirty="0"/>
          </a:p>
        </p:txBody>
      </p:sp>
      <p:sp>
        <p:nvSpPr>
          <p:cNvPr id="8" name="TextBox 7"/>
          <p:cNvSpPr txBox="1"/>
          <p:nvPr/>
        </p:nvSpPr>
        <p:spPr>
          <a:xfrm>
            <a:off x="2396359" y="1238333"/>
            <a:ext cx="4225158" cy="646331"/>
          </a:xfrm>
          <a:prstGeom prst="rect">
            <a:avLst/>
          </a:prstGeom>
          <a:noFill/>
        </p:spPr>
        <p:txBody>
          <a:bodyPr wrap="square" rtlCol="0">
            <a:spAutoFit/>
          </a:bodyPr>
          <a:lstStyle/>
          <a:p>
            <a:pPr algn="ctr"/>
            <a:r>
              <a:rPr lang="en-US" sz="3600" b="1" dirty="0" smtClean="0">
                <a:solidFill>
                  <a:srgbClr val="00B050"/>
                </a:solidFill>
              </a:rPr>
              <a:t>EXPLAIN</a:t>
            </a:r>
            <a:endParaRPr lang="en-US" sz="3600" b="1" dirty="0">
              <a:solidFill>
                <a:srgbClr val="00B050"/>
              </a:solidFill>
            </a:endParaRPr>
          </a:p>
        </p:txBody>
      </p:sp>
    </p:spTree>
    <p:extLst>
      <p:ext uri="{BB962C8B-B14F-4D97-AF65-F5344CB8AC3E}">
        <p14:creationId xmlns:p14="http://schemas.microsoft.com/office/powerpoint/2010/main" val="166075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389</TotalTime>
  <Words>1237</Words>
  <Application>Microsoft Office PowerPoint</Application>
  <PresentationFormat>On-screen Show (4:3)</PresentationFormat>
  <Paragraphs>89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Saddle</vt:lpstr>
      <vt:lpstr>Writing With A.P.E.</vt:lpstr>
      <vt:lpstr>What is A.P.E. and Its Importance?</vt:lpstr>
      <vt:lpstr>What is A.P.E. and Its Importance?</vt:lpstr>
      <vt:lpstr>PowerPoint Presentation</vt:lpstr>
      <vt:lpstr>The Breakdown: “A”</vt:lpstr>
      <vt:lpstr>The Breakdown: “P”</vt:lpstr>
      <vt:lpstr>The Breakdown: “P”</vt:lpstr>
      <vt:lpstr>The Breakdown: “E”</vt:lpstr>
      <vt:lpstr>The Breakdown: “E”</vt:lpstr>
      <vt:lpstr>PowerPoint Presentation</vt:lpstr>
      <vt:lpstr>A Visual Conclusion…</vt:lpstr>
      <vt:lpstr>Constructed Response Rubric  (This rubric will be used for all assigned constructed response questions. Make sure you are familiar with the language of the following expectations!)</vt:lpstr>
      <vt:lpstr>PowerPoint Presentation</vt:lpstr>
      <vt:lpstr>PowerPoint Presentation</vt:lpstr>
      <vt:lpstr>PowerPoint Presentation</vt:lpstr>
      <vt:lpstr>PowerPoint Presentation</vt:lpstr>
    </vt:vector>
  </TitlesOfParts>
  <Company>Bennettsville Middle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With A.P.E.</dc:title>
  <dc:creator>Tiffany Johnson</dc:creator>
  <cp:lastModifiedBy>jdavis5</cp:lastModifiedBy>
  <cp:revision>36</cp:revision>
  <dcterms:created xsi:type="dcterms:W3CDTF">2014-02-11T12:11:09Z</dcterms:created>
  <dcterms:modified xsi:type="dcterms:W3CDTF">2017-01-30T16:49:18Z</dcterms:modified>
</cp:coreProperties>
</file>