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2" r:id="rId2"/>
    <p:sldId id="266" r:id="rId3"/>
    <p:sldId id="267" r:id="rId4"/>
    <p:sldId id="270" r:id="rId5"/>
    <p:sldId id="271" r:id="rId6"/>
    <p:sldId id="256" r:id="rId7"/>
    <p:sldId id="257" r:id="rId8"/>
    <p:sldId id="258" r:id="rId9"/>
    <p:sldId id="259" r:id="rId10"/>
    <p:sldId id="260" r:id="rId11"/>
    <p:sldId id="261" r:id="rId12"/>
    <p:sldId id="265" r:id="rId13"/>
    <p:sldId id="262" r:id="rId14"/>
    <p:sldId id="263" r:id="rId15"/>
    <p:sldId id="264"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7A382-DFBC-4DF7-BA7C-B4F206D42EB9}" type="datetimeFigureOut">
              <a:rPr lang="en-US" smtClean="0"/>
              <a:t>2/23/2015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68BC2-827E-462E-897E-B5D5870BB36F}" type="slidenum">
              <a:rPr lang="en-US" smtClean="0"/>
              <a:t>‹#›</a:t>
            </a:fld>
            <a:endParaRPr lang="en-US"/>
          </a:p>
        </p:txBody>
      </p:sp>
    </p:spTree>
    <p:extLst>
      <p:ext uri="{BB962C8B-B14F-4D97-AF65-F5344CB8AC3E}">
        <p14:creationId xmlns:p14="http://schemas.microsoft.com/office/powerpoint/2010/main" val="3777655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68BC2-827E-462E-897E-B5D5870BB36F}" type="slidenum">
              <a:rPr lang="en-US" smtClean="0"/>
              <a:t>17</a:t>
            </a:fld>
            <a:endParaRPr lang="en-US"/>
          </a:p>
        </p:txBody>
      </p:sp>
    </p:spTree>
    <p:extLst>
      <p:ext uri="{BB962C8B-B14F-4D97-AF65-F5344CB8AC3E}">
        <p14:creationId xmlns:p14="http://schemas.microsoft.com/office/powerpoint/2010/main" val="2738910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8B8760-9DC2-410F-8C75-FC74E9D09CDA}"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B3B66-54E9-4D09-84A6-5A7F4FD8AF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B8760-9DC2-410F-8C75-FC74E9D09CDA}"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B3B66-54E9-4D09-84A6-5A7F4FD8AF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B8760-9DC2-410F-8C75-FC74E9D09CDA}"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B3B66-54E9-4D09-84A6-5A7F4FD8AF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B8760-9DC2-410F-8C75-FC74E9D09CDA}"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B3B66-54E9-4D09-84A6-5A7F4FD8AF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8B8760-9DC2-410F-8C75-FC74E9D09CDA}"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B3B66-54E9-4D09-84A6-5A7F4FD8AF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8B8760-9DC2-410F-8C75-FC74E9D09CDA}" type="datetimeFigureOut">
              <a:rPr lang="en-US" smtClean="0"/>
              <a:pPr/>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B3B66-54E9-4D09-84A6-5A7F4FD8AF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8B8760-9DC2-410F-8C75-FC74E9D09CDA}" type="datetimeFigureOut">
              <a:rPr lang="en-US" smtClean="0"/>
              <a:pPr/>
              <a:t>2/23/2015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AB3B66-54E9-4D09-84A6-5A7F4FD8AF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8B8760-9DC2-410F-8C75-FC74E9D09CDA}" type="datetimeFigureOut">
              <a:rPr lang="en-US" smtClean="0"/>
              <a:pPr/>
              <a:t>2/23/2015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AB3B66-54E9-4D09-84A6-5A7F4FD8AF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B8760-9DC2-410F-8C75-FC74E9D09CDA}" type="datetimeFigureOut">
              <a:rPr lang="en-US" smtClean="0"/>
              <a:pPr/>
              <a:t>2/23/2015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AB3B66-54E9-4D09-84A6-5A7F4FD8AF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B8760-9DC2-410F-8C75-FC74E9D09CDA}" type="datetimeFigureOut">
              <a:rPr lang="en-US" smtClean="0"/>
              <a:pPr/>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B3B66-54E9-4D09-84A6-5A7F4FD8AF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B8760-9DC2-410F-8C75-FC74E9D09CDA}" type="datetimeFigureOut">
              <a:rPr lang="en-US" smtClean="0"/>
              <a:pPr/>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B3B66-54E9-4D09-84A6-5A7F4FD8AF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B8760-9DC2-410F-8C75-FC74E9D09CDA}" type="datetimeFigureOut">
              <a:rPr lang="en-US" smtClean="0"/>
              <a:pPr/>
              <a:t>2/23/2015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AB3B66-54E9-4D09-84A6-5A7F4FD8AF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vimeo.com/68855377"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vimeo.com/68855377"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763000" cy="5016758"/>
          </a:xfrm>
          <a:prstGeom prst="rect">
            <a:avLst/>
          </a:prstGeom>
          <a:noFill/>
        </p:spPr>
        <p:txBody>
          <a:bodyPr wrap="square" rtlCol="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Are rhetorical appeals?</a:t>
            </a:r>
          </a:p>
          <a:p>
            <a:pPr algn="ct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Rhetoric: the art of argument, anything used to persuade</a:t>
            </a:r>
          </a:p>
          <a:p>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457200" indent="-457200">
              <a:buFont typeface="Arial" panose="020B0604020202020204" pitchFamily="34" charset="0"/>
              <a:buChar cha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Ethos- appeal to character, credibility</a:t>
            </a:r>
          </a:p>
          <a:p>
            <a:pPr marL="457200" indent="-457200">
              <a:buFont typeface="Arial" panose="020B0604020202020204" pitchFamily="34" charset="0"/>
              <a:buChar char="•"/>
            </a:pP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457200" indent="-457200">
              <a:buFont typeface="Arial" panose="020B0604020202020204" pitchFamily="34" charset="0"/>
              <a:buChar cha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Logos- appeal to logic</a:t>
            </a:r>
          </a:p>
          <a:p>
            <a:pPr marL="457200" indent="-457200">
              <a:buFont typeface="Arial" panose="020B0604020202020204" pitchFamily="34" charset="0"/>
              <a:buChar char="•"/>
            </a:pP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457200" indent="-457200">
              <a:buFont typeface="Arial" panose="020B0604020202020204" pitchFamily="34" charset="0"/>
              <a:buChar cha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Pathos- appeal to emotion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59918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inVertical)">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ichelin"/>
          <p:cNvPicPr>
            <a:picLocks noChangeAspect="1" noChangeArrowheads="1"/>
          </p:cNvPicPr>
          <p:nvPr/>
        </p:nvPicPr>
        <p:blipFill>
          <a:blip r:embed="rId2" cstate="print"/>
          <a:srcRect/>
          <a:stretch>
            <a:fillRect/>
          </a:stretch>
        </p:blipFill>
        <p:spPr bwMode="auto">
          <a:xfrm>
            <a:off x="0" y="304800"/>
            <a:ext cx="9141969"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032107-0230-macvspc1"/>
          <p:cNvPicPr>
            <a:picLocks noChangeAspect="1" noChangeArrowheads="1"/>
          </p:cNvPicPr>
          <p:nvPr/>
        </p:nvPicPr>
        <p:blipFill>
          <a:blip r:embed="rId2" cstate="print"/>
          <a:srcRect/>
          <a:stretch>
            <a:fillRect/>
          </a:stretch>
        </p:blipFill>
        <p:spPr bwMode="auto">
          <a:xfrm>
            <a:off x="304800" y="381000"/>
            <a:ext cx="84582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2.gstatic.com/images?q=tbn:ANd9GcRH7ddihIOjaC1dMP7posAgYaVF2ou5bogEvhr7s9ecm-4vOT-NwbHovEh3"/>
          <p:cNvPicPr>
            <a:picLocks noChangeAspect="1" noChangeArrowheads="1"/>
          </p:cNvPicPr>
          <p:nvPr/>
        </p:nvPicPr>
        <p:blipFill>
          <a:blip r:embed="rId2" cstate="print">
            <a:lum bright="70000" contrast="-70000"/>
          </a:blip>
          <a:srcRect/>
          <a:stretch>
            <a:fillRect/>
          </a:stretch>
        </p:blipFill>
        <p:spPr bwMode="auto">
          <a:xfrm>
            <a:off x="0" y="0"/>
            <a:ext cx="9155779" cy="6858000"/>
          </a:xfrm>
          <a:prstGeom prst="rect">
            <a:avLst/>
          </a:prstGeom>
          <a:noFill/>
        </p:spPr>
      </p:pic>
      <p:sp>
        <p:nvSpPr>
          <p:cNvPr id="3" name="TextBox 2"/>
          <p:cNvSpPr txBox="1"/>
          <p:nvPr/>
        </p:nvSpPr>
        <p:spPr>
          <a:xfrm>
            <a:off x="381000" y="179249"/>
            <a:ext cx="8229600" cy="6678751"/>
          </a:xfrm>
          <a:prstGeom prst="rect">
            <a:avLst/>
          </a:prstGeom>
          <a:noFill/>
        </p:spPr>
        <p:txBody>
          <a:bodyPr wrap="square" rtlCol="0">
            <a:spAutoFit/>
          </a:bodyPr>
          <a:lstStyle/>
          <a:p>
            <a:r>
              <a:rPr lang="en-US" sz="2800" b="1" dirty="0" smtClean="0">
                <a:solidFill>
                  <a:schemeClr val="bg2">
                    <a:lumMod val="25000"/>
                  </a:schemeClr>
                </a:solidFill>
              </a:rPr>
              <a:t>Enlist in the army to fight for the interests of the family you’ll be protecting back home. Don’t let your son or daughter become a victim to the oppression we, as Americans, fight to destroy.</a:t>
            </a:r>
          </a:p>
          <a:p>
            <a:endParaRPr lang="en-US" sz="2800" b="1" dirty="0" smtClean="0">
              <a:solidFill>
                <a:schemeClr val="bg2">
                  <a:lumMod val="25000"/>
                </a:schemeClr>
              </a:solidFill>
            </a:endParaRPr>
          </a:p>
          <a:p>
            <a:r>
              <a:rPr lang="en-US" sz="2800" b="1" dirty="0" smtClean="0">
                <a:solidFill>
                  <a:schemeClr val="bg2">
                    <a:lumMod val="25000"/>
                  </a:schemeClr>
                </a:solidFill>
              </a:rPr>
              <a:t>Washington, Roosevelt, Lee, Powell. Protect the interests of your country like these men have. Fulfill your obligation to the ideals of freedom that others have preserved for you. Enlist.</a:t>
            </a:r>
          </a:p>
          <a:p>
            <a:endParaRPr lang="en-US" sz="2800" b="1" dirty="0" smtClean="0">
              <a:solidFill>
                <a:schemeClr val="bg2">
                  <a:lumMod val="25000"/>
                </a:schemeClr>
              </a:solidFill>
            </a:endParaRPr>
          </a:p>
          <a:p>
            <a:r>
              <a:rPr lang="en-US" sz="2800" b="1" dirty="0" smtClean="0">
                <a:solidFill>
                  <a:schemeClr val="bg2">
                    <a:lumMod val="25000"/>
                  </a:schemeClr>
                </a:solidFill>
              </a:rPr>
              <a:t>We’re no “poor man’s force.” Research shows more service members have some college education than the typical 18- to 24-year-old. Let us help you while you help your country. Enlist now. </a:t>
            </a:r>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onoma.edu/reslife/images/martin-luther-king-jr2.jpg"/>
          <p:cNvPicPr>
            <a:picLocks noChangeAspect="1" noChangeArrowheads="1"/>
          </p:cNvPicPr>
          <p:nvPr/>
        </p:nvPicPr>
        <p:blipFill>
          <a:blip r:embed="rId2" cstate="print">
            <a:lum bright="70000" contrast="-70000"/>
          </a:blip>
          <a:srcRect/>
          <a:stretch>
            <a:fillRect/>
          </a:stretch>
        </p:blipFill>
        <p:spPr bwMode="auto">
          <a:xfrm>
            <a:off x="-1" y="0"/>
            <a:ext cx="9144001" cy="6858000"/>
          </a:xfrm>
          <a:prstGeom prst="rect">
            <a:avLst/>
          </a:prstGeom>
          <a:noFill/>
        </p:spPr>
      </p:pic>
      <p:sp>
        <p:nvSpPr>
          <p:cNvPr id="2" name="Rectangle 1"/>
          <p:cNvSpPr/>
          <p:nvPr/>
        </p:nvSpPr>
        <p:spPr>
          <a:xfrm>
            <a:off x="228600" y="228600"/>
            <a:ext cx="8610600" cy="6555641"/>
          </a:xfrm>
          <a:prstGeom prst="rect">
            <a:avLst/>
          </a:prstGeom>
        </p:spPr>
        <p:txBody>
          <a:bodyPr wrap="square">
            <a:spAutoFit/>
          </a:bodyPr>
          <a:lstStyle/>
          <a:p>
            <a:r>
              <a:rPr lang="en-US" sz="2800" dirty="0"/>
              <a:t>"I am not unmindful that some of you have come here out of great trials and tribulations. Some of you have come fresh from narrow jail cells. And some of you have come from areas where your quest -- quest for freedom left you battered by the storms of persecution and staggered by the winds of police brutality. You have been the veterans of creative suffering. Continue to work with the faith that unearned suffering is redemptive. Go back to Mississippi, go back to Alabama, go back to South Carolina, go back to Georgia, go back to Louisiana, go back to the slums and ghettos of our northern cities, knowing that somehow this situation can and will be changed</a:t>
            </a:r>
            <a:r>
              <a:rPr lang="en-US" sz="2800" dirty="0" smtClean="0"/>
              <a:t>.“</a:t>
            </a:r>
          </a:p>
          <a:p>
            <a:endParaRPr lang="en-US" sz="2800" dirty="0"/>
          </a:p>
          <a:p>
            <a:r>
              <a:rPr lang="en-US" sz="2800" dirty="0" smtClean="0"/>
              <a:t>Martin </a:t>
            </a:r>
            <a:r>
              <a:rPr lang="en-US" sz="2800" dirty="0"/>
              <a:t>Luther King Jr. </a:t>
            </a:r>
            <a:endParaRPr lang="en-US" sz="2800" dirty="0" smtClean="0"/>
          </a:p>
          <a:p>
            <a:r>
              <a:rPr lang="en-US" sz="2800" dirty="0" smtClean="0"/>
              <a:t>“I Have a Dream,” August </a:t>
            </a:r>
            <a:r>
              <a:rPr lang="en-US" sz="2800" dirty="0"/>
              <a:t>28th, 1963.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reengop.org/wp-content/uploads/2008/10/mccain-obama-presidential-debate.jpg"/>
          <p:cNvPicPr>
            <a:picLocks noChangeAspect="1" noChangeArrowheads="1"/>
          </p:cNvPicPr>
          <p:nvPr/>
        </p:nvPicPr>
        <p:blipFill>
          <a:blip r:embed="rId2" cstate="print">
            <a:lum bright="70000" contrast="-70000"/>
          </a:blip>
          <a:srcRect/>
          <a:stretch>
            <a:fillRect/>
          </a:stretch>
        </p:blipFill>
        <p:spPr bwMode="auto">
          <a:xfrm>
            <a:off x="0" y="0"/>
            <a:ext cx="9211730" cy="6858000"/>
          </a:xfrm>
          <a:prstGeom prst="rect">
            <a:avLst/>
          </a:prstGeom>
          <a:noFill/>
        </p:spPr>
      </p:pic>
      <p:sp>
        <p:nvSpPr>
          <p:cNvPr id="2" name="Rectangle 1"/>
          <p:cNvSpPr/>
          <p:nvPr/>
        </p:nvSpPr>
        <p:spPr>
          <a:xfrm>
            <a:off x="152400" y="228600"/>
            <a:ext cx="8763000" cy="5078313"/>
          </a:xfrm>
          <a:prstGeom prst="rect">
            <a:avLst/>
          </a:prstGeom>
        </p:spPr>
        <p:txBody>
          <a:bodyPr wrap="square">
            <a:spAutoFit/>
          </a:bodyPr>
          <a:lstStyle/>
          <a:p>
            <a:r>
              <a:rPr lang="en-US" sz="3600" dirty="0"/>
              <a:t>"And I am convinced that my record, going back to my opposition from sending the Marines to Lebanon, to supporting our efforts in Kosovo and Bosnia and the first Gulf War, and my judgment, I think, is something that ... I'm willing to stand on</a:t>
            </a:r>
            <a:r>
              <a:rPr lang="en-US" sz="3600" dirty="0" smtClean="0"/>
              <a:t>.“</a:t>
            </a:r>
          </a:p>
          <a:p>
            <a:endParaRPr lang="en-US" sz="3600" dirty="0" smtClean="0"/>
          </a:p>
          <a:p>
            <a:r>
              <a:rPr lang="en-US" sz="3600" dirty="0" smtClean="0"/>
              <a:t>John McCain</a:t>
            </a:r>
          </a:p>
          <a:p>
            <a:r>
              <a:rPr lang="en-US" sz="3600" dirty="0" smtClean="0"/>
              <a:t>2008, second presidential debate</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aimetreadwell.com/Restroom-01.jpg"/>
          <p:cNvPicPr>
            <a:picLocks noChangeAspect="1" noChangeArrowheads="1"/>
          </p:cNvPicPr>
          <p:nvPr/>
        </p:nvPicPr>
        <p:blipFill>
          <a:blip r:embed="rId2" cstate="print">
            <a:lum bright="70000" contrast="-70000"/>
          </a:blip>
          <a:srcRect/>
          <a:stretch>
            <a:fillRect/>
          </a:stretch>
        </p:blipFill>
        <p:spPr bwMode="auto">
          <a:xfrm>
            <a:off x="1371600" y="228600"/>
            <a:ext cx="6400800" cy="6400801"/>
          </a:xfrm>
          <a:prstGeom prst="rect">
            <a:avLst/>
          </a:prstGeom>
          <a:noFill/>
        </p:spPr>
      </p:pic>
      <p:sp>
        <p:nvSpPr>
          <p:cNvPr id="2" name="Rectangle 1"/>
          <p:cNvSpPr/>
          <p:nvPr/>
        </p:nvSpPr>
        <p:spPr>
          <a:xfrm>
            <a:off x="228600" y="304800"/>
            <a:ext cx="8610600" cy="5786199"/>
          </a:xfrm>
          <a:prstGeom prst="rect">
            <a:avLst/>
          </a:prstGeom>
        </p:spPr>
        <p:txBody>
          <a:bodyPr wrap="square">
            <a:spAutoFit/>
          </a:bodyPr>
          <a:lstStyle/>
          <a:p>
            <a:r>
              <a:rPr lang="en-US" sz="3200" dirty="0" smtClean="0"/>
              <a:t>We don’t have single-sex toilets at home, and we don’t need them at the office.  Then there’s also the small question of efficiency.  I see my male colleagues waiting in line to use the men’s room, when the women’s toilet is unoccupied.  Which is precisely why Delta Airlines doesn’t label those two bathrooms at the back of the plane as being solely for men and women.  It just wouldn’t fly.</a:t>
            </a:r>
          </a:p>
          <a:p>
            <a:endParaRPr lang="en-US" sz="3200" dirty="0"/>
          </a:p>
          <a:p>
            <a:r>
              <a:rPr lang="en-US" sz="3200" dirty="0" smtClean="0"/>
              <a:t>Ian Ayers</a:t>
            </a:r>
          </a:p>
          <a:p>
            <a:r>
              <a:rPr lang="en-US" sz="3200" dirty="0" smtClean="0"/>
              <a:t>“Looking Out for No. 2” </a:t>
            </a:r>
            <a:r>
              <a:rPr lang="en-US" sz="3200" i="1" dirty="0" smtClean="0"/>
              <a:t>Slate Magazine</a:t>
            </a:r>
            <a:r>
              <a:rPr lang="en-US" sz="3200" dirty="0" smtClean="0"/>
              <a:t>, 2005</a:t>
            </a:r>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ssets4.archetypes.com/sites/default/files/field/image/c9b076a3f3d456042b425c960f1747d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4161"/>
            <a:ext cx="12234949" cy="6882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2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ssets4.archetypes.com/sites/default/files/field/image/c9b076a3f3d456042b425c960f1747d7.jpg">
            <a:hlinkClick r:id="rId3"/>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52600" y="-24161"/>
            <a:ext cx="12234949" cy="68821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304800"/>
            <a:ext cx="7772400" cy="6124754"/>
          </a:xfrm>
          <a:prstGeom prst="rect">
            <a:avLst/>
          </a:prstGeom>
          <a:noFill/>
        </p:spPr>
        <p:txBody>
          <a:bodyPr wrap="square" rtlCol="0">
            <a:spAutoFit/>
          </a:bodyPr>
          <a:lstStyle/>
          <a:p>
            <a:pPr marL="342900" indent="-342900">
              <a:buFont typeface="+mj-lt"/>
              <a:buAutoNum type="arabicPeriod"/>
            </a:pPr>
            <a:r>
              <a:rPr lang="en-US" sz="2800" dirty="0" smtClean="0"/>
              <a:t>Rhetoric is defined as anything that is persuasive. By extension, Foster-Wallace must be trying to convince us of something. What would that something be? </a:t>
            </a:r>
            <a:r>
              <a:rPr lang="en-US" sz="2800" i="1" dirty="0" err="1" smtClean="0"/>
              <a:t>ie</a:t>
            </a:r>
            <a:r>
              <a:rPr lang="en-US" sz="2800" dirty="0" smtClean="0"/>
              <a:t> what is his purpose for writing this speech? Its main message(s)?</a:t>
            </a:r>
          </a:p>
          <a:p>
            <a:pPr marL="342900" indent="-342900">
              <a:buFont typeface="+mj-lt"/>
              <a:buAutoNum type="arabicPeriod"/>
            </a:pPr>
            <a:endParaRPr lang="en-US" sz="2800" dirty="0"/>
          </a:p>
          <a:p>
            <a:pPr marL="342900" indent="-342900">
              <a:buFont typeface="+mj-lt"/>
              <a:buAutoNum type="arabicPeriod"/>
            </a:pPr>
            <a:r>
              <a:rPr lang="en-US" sz="2800" dirty="0" smtClean="0"/>
              <a:t>Aristotle says that all quality rhetoric must possess the Three Musketeers, or rhetorical appeals. Identify one example of each in the text.</a:t>
            </a:r>
          </a:p>
          <a:p>
            <a:pPr marL="342900" indent="-342900">
              <a:buFont typeface="+mj-lt"/>
              <a:buAutoNum type="arabicPeriod"/>
            </a:pPr>
            <a:endParaRPr lang="en-US" sz="2800" dirty="0"/>
          </a:p>
          <a:p>
            <a:pPr marL="342900" indent="-342900">
              <a:buFont typeface="+mj-lt"/>
              <a:buAutoNum type="arabicPeriod"/>
            </a:pPr>
            <a:r>
              <a:rPr lang="en-US" sz="2800" dirty="0" smtClean="0"/>
              <a:t>Think about this speech through the lens of our novel </a:t>
            </a:r>
            <a:r>
              <a:rPr lang="en-US" sz="2800" i="1" dirty="0" smtClean="0"/>
              <a:t>Siddhartha</a:t>
            </a:r>
            <a:r>
              <a:rPr lang="en-US" sz="2800" dirty="0" smtClean="0"/>
              <a:t>. Select at least three quotations/ideas from Foster-Wallace’s speech and explain how they connect to the novel. </a:t>
            </a:r>
            <a:endParaRPr lang="en-US" sz="2800" dirty="0"/>
          </a:p>
        </p:txBody>
      </p:sp>
    </p:spTree>
    <p:extLst>
      <p:ext uri="{BB962C8B-B14F-4D97-AF65-F5344CB8AC3E}">
        <p14:creationId xmlns:p14="http://schemas.microsoft.com/office/powerpoint/2010/main" val="2940330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763000" cy="6001643"/>
          </a:xfrm>
          <a:prstGeom prst="rect">
            <a:avLst/>
          </a:prstGeom>
          <a:noFill/>
        </p:spPr>
        <p:txBody>
          <a:bodyPr wrap="square" rtlCol="0">
            <a:sp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Buy my old car because I’m Mr. Davis and my grandpa once sold the most cars in the state.</a:t>
            </a:r>
          </a:p>
          <a:p>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Buy my old car because yours is broken and mine is the only one on sale. </a:t>
            </a:r>
          </a:p>
          <a:p>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Buy my old car or this cute little kitten, afflicted with a rare degenerative disease, will expire in agony, for my car is the last asset I have in this world and I’m selling it to pay for kitty’s medical treatments. </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90148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153400" cy="6494085"/>
          </a:xfrm>
          <a:prstGeom prst="rect">
            <a:avLst/>
          </a:prstGeom>
          <a:noFill/>
        </p:spPr>
        <p:txBody>
          <a:bodyPr wrap="square" rtlCol="0">
            <a:sp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Ethos:</a:t>
            </a:r>
          </a:p>
          <a:p>
            <a:pPr marL="457200" indent="-457200">
              <a:buFont typeface="Arial" panose="020B0604020202020204" pitchFamily="34" charset="0"/>
              <a:buChar cha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Are you trustworthy?</a:t>
            </a:r>
          </a:p>
          <a:p>
            <a:pPr marL="457200" indent="-457200">
              <a:buFont typeface="Arial" panose="020B0604020202020204" pitchFamily="34" charset="0"/>
              <a:buChar cha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Do you have </a:t>
            </a:r>
            <a:r>
              <a:rPr lang="en-US" sz="3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locus </a:t>
            </a:r>
            <a:r>
              <a:rPr lang="en-US" sz="32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standi</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or right to standing, on speaking about the subject</a:t>
            </a:r>
          </a:p>
          <a:p>
            <a:pPr marL="457200" indent="-457200">
              <a:buFont typeface="Arial" panose="020B0604020202020204" pitchFamily="34" charset="0"/>
              <a:buChar cha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Are you speaking in good faith?</a:t>
            </a:r>
          </a:p>
          <a:p>
            <a:pPr marL="457200" indent="-457200">
              <a:buFont typeface="Arial" panose="020B0604020202020204" pitchFamily="34" charset="0"/>
              <a:buChar cha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Decorum: do you meet the expectations of your audience?</a:t>
            </a:r>
          </a:p>
          <a:p>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“You persuade a man insofar  as you can talk his language by speech, gesture, tonality, order, image, attitude, &amp; idea, identifying your ways with his.”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983581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153400" cy="6001643"/>
          </a:xfrm>
          <a:prstGeom prst="rect">
            <a:avLst/>
          </a:prstGeom>
          <a:noFill/>
        </p:spPr>
        <p:txBody>
          <a:bodyPr wrap="square" rtlCol="0">
            <a:sp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Logos: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457200" indent="-457200">
              <a:buFont typeface="Arial" panose="020B0604020202020204" pitchFamily="34" charset="0"/>
              <a:buChar cha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Defining your terms/Position and supporting it. (research, statistics)</a:t>
            </a:r>
          </a:p>
          <a:p>
            <a:pPr marL="457200" indent="-457200">
              <a:buFont typeface="Arial" panose="020B0604020202020204" pitchFamily="34" charset="0"/>
              <a:buChar cha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Use  “commonplaces” (truths that are widely accepted)</a:t>
            </a:r>
          </a:p>
          <a:p>
            <a:pPr marL="457200" indent="-457200">
              <a:buFont typeface="Arial" panose="020B0604020202020204" pitchFamily="34" charset="0"/>
              <a:buChar cha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Create syllogisms (connections between points of an argument)– All men are mortal. Aristotle is a man. Therefore Aristotle is mortal. </a:t>
            </a:r>
          </a:p>
          <a:p>
            <a:pPr marL="457200" indent="-457200">
              <a:buFont typeface="Arial" panose="020B0604020202020204" pitchFamily="34" charset="0"/>
              <a:buChar char="•"/>
            </a:pP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audience takes pleasure in themselves for anticipating the point.”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33235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media.pearltrees.com/36/a9/7c/36a97cb2e21ff499f9542552e9ee8218-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304800"/>
            <a:ext cx="8153400" cy="3416320"/>
          </a:xfrm>
          <a:prstGeom prst="rect">
            <a:avLst/>
          </a:prstGeom>
          <a:noFill/>
        </p:spPr>
        <p:txBody>
          <a:bodyPr wrap="square" rtlCol="0">
            <a:spAutoFit/>
          </a:bodyPr>
          <a:lstStyle/>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Pathos:</a:t>
            </a:r>
          </a:p>
          <a:p>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457200" indent="-457200">
              <a:buFont typeface="Arial" panose="020B0604020202020204" pitchFamily="34" charset="0"/>
              <a:buChar char="•"/>
            </a:pP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various emotions you feel as an audience member. </a:t>
            </a:r>
          </a:p>
          <a:p>
            <a:pPr marL="457200" indent="-457200">
              <a:buFont typeface="Arial" panose="020B0604020202020204" pitchFamily="34" charset="0"/>
              <a:buChar char="•"/>
            </a:pP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Can range depending on the occasion and the audience.</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6443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oprah.tiff"/>
          <p:cNvPicPr>
            <a:picLocks noChangeAspect="1"/>
          </p:cNvPicPr>
          <p:nvPr/>
        </p:nvPicPr>
        <p:blipFill>
          <a:blip r:embed="rId2" cstate="print"/>
          <a:srcRect l="-84373" r="-84373"/>
          <a:stretch>
            <a:fillRect/>
          </a:stretch>
        </p:blipFill>
        <p:spPr>
          <a:xfrm>
            <a:off x="-1066800" y="0"/>
            <a:ext cx="11264655"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pampers.tiff"/>
          <p:cNvPicPr>
            <a:picLocks noChangeAspect="1"/>
          </p:cNvPicPr>
          <p:nvPr/>
        </p:nvPicPr>
        <p:blipFill>
          <a:blip r:embed="rId2" cstate="print"/>
          <a:srcRect l="-15188" r="-15188"/>
          <a:stretch>
            <a:fillRect/>
          </a:stretch>
        </p:blipFill>
        <p:spPr>
          <a:xfrm>
            <a:off x="-1066800" y="304800"/>
            <a:ext cx="11247120" cy="6248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gatorade.tiff"/>
          <p:cNvPicPr>
            <a:picLocks noChangeAspect="1"/>
          </p:cNvPicPr>
          <p:nvPr/>
        </p:nvPicPr>
        <p:blipFill>
          <a:blip r:embed="rId2" cstate="print"/>
          <a:srcRect l="-25041" r="-25041"/>
          <a:stretch>
            <a:fillRect/>
          </a:stretch>
        </p:blipFill>
        <p:spPr>
          <a:xfrm>
            <a:off x="-1524000" y="169333"/>
            <a:ext cx="12039600" cy="668866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_cSf4QxUV0fc/S4ILD14WkAI/AAAAAAAAAA4/Qt46v8afSOo/s320/jordan.jpg"/>
          <p:cNvPicPr>
            <a:picLocks noChangeAspect="1" noChangeArrowheads="1"/>
          </p:cNvPicPr>
          <p:nvPr/>
        </p:nvPicPr>
        <p:blipFill>
          <a:blip r:embed="rId2" cstate="print"/>
          <a:srcRect/>
          <a:stretch>
            <a:fillRect/>
          </a:stretch>
        </p:blipFill>
        <p:spPr bwMode="auto">
          <a:xfrm>
            <a:off x="1752600" y="0"/>
            <a:ext cx="5181600" cy="690880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777</Words>
  <Application>Microsoft Office PowerPoint</Application>
  <PresentationFormat>On-screen Show (4:3)</PresentationFormat>
  <Paragraphs>54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Wake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jdavis5</dc:creator>
  <cp:lastModifiedBy>jdavis5</cp:lastModifiedBy>
  <cp:revision>20</cp:revision>
  <dcterms:created xsi:type="dcterms:W3CDTF">2013-02-07T12:13:01Z</dcterms:created>
  <dcterms:modified xsi:type="dcterms:W3CDTF">2015-02-23T12:08:01Z</dcterms:modified>
</cp:coreProperties>
</file>